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310" r:id="rId5"/>
    <p:sldId id="305" r:id="rId6"/>
    <p:sldId id="274" r:id="rId7"/>
    <p:sldId id="316" r:id="rId8"/>
    <p:sldId id="315" r:id="rId9"/>
    <p:sldId id="314" r:id="rId10"/>
    <p:sldId id="313" r:id="rId11"/>
    <p:sldId id="312" r:id="rId12"/>
    <p:sldId id="31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26"/>
  </p:normalViewPr>
  <p:slideViewPr>
    <p:cSldViewPr snapToGrid="0">
      <p:cViewPr varScale="1">
        <p:scale>
          <a:sx n="78" d="100"/>
          <a:sy n="78" d="100"/>
        </p:scale>
        <p:origin x="878" y="43"/>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p\Desktop\AlmaBetter\Novartis\MOCK\healthcare_dataset_CLEANED.csv"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[healthcare_dataset_CLEANED.csv]Q2!PivotTable1</c:name>
    <c:fmtId val="9"/>
  </c:pivotSource>
  <c:chart>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1"/>
          <c:order val="1"/>
          <c:tx>
            <c:strRef>
              <c:f>'Q2'!$C$3</c:f>
              <c:strCache>
                <c:ptCount val="1"/>
                <c:pt idx="0">
                  <c:v>Sum of Billing Amount</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'Q2'!$A$4:$A$9</c:f>
              <c:strCache>
                <c:ptCount val="5"/>
                <c:pt idx="0">
                  <c:v>Cigna</c:v>
                </c:pt>
                <c:pt idx="1">
                  <c:v>Medicare</c:v>
                </c:pt>
                <c:pt idx="2">
                  <c:v>Blue Cross</c:v>
                </c:pt>
                <c:pt idx="3">
                  <c:v>UnitedHealthcare</c:v>
                </c:pt>
                <c:pt idx="4">
                  <c:v>Aetna</c:v>
                </c:pt>
              </c:strCache>
            </c:strRef>
          </c:cat>
          <c:val>
            <c:numRef>
              <c:f>'Q2'!$C$4:$C$9</c:f>
              <c:numCache>
                <c:formatCode>"₹"\ #,##0</c:formatCode>
                <c:ptCount val="5"/>
                <c:pt idx="0">
                  <c:v>284334099.18375432</c:v>
                </c:pt>
                <c:pt idx="1">
                  <c:v>282911026.77428001</c:v>
                </c:pt>
                <c:pt idx="2">
                  <c:v>280409100.52284312</c:v>
                </c:pt>
                <c:pt idx="3">
                  <c:v>279915371.37375689</c:v>
                </c:pt>
                <c:pt idx="4">
                  <c:v>276498741.37206626</c:v>
                </c:pt>
              </c:numCache>
            </c:numRef>
          </c:val>
          <c:extLst>
            <c:ext xmlns:c16="http://schemas.microsoft.com/office/drawing/2014/chart" uri="{C3380CC4-5D6E-409C-BE32-E72D297353CC}">
              <c16:uniqueId val="{00000000-A5C9-449C-AC4F-799DCD7FA5E7}"/>
            </c:ext>
          </c:extLst>
        </c:ser>
        <c:dLbls>
          <c:showLegendKey val="0"/>
          <c:showVal val="0"/>
          <c:showCatName val="0"/>
          <c:showSerName val="0"/>
          <c:showPercent val="0"/>
          <c:showBubbleSize val="0"/>
        </c:dLbls>
        <c:gapWidth val="219"/>
        <c:axId val="597653967"/>
        <c:axId val="597661647"/>
      </c:barChart>
      <c:lineChart>
        <c:grouping val="standard"/>
        <c:varyColors val="0"/>
        <c:ser>
          <c:idx val="0"/>
          <c:order val="0"/>
          <c:tx>
            <c:strRef>
              <c:f>'Q2'!$B$3</c:f>
              <c:strCache>
                <c:ptCount val="1"/>
                <c:pt idx="0">
                  <c:v>Average of Billing Amount</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cat>
            <c:strRef>
              <c:f>'Q2'!$A$4:$A$9</c:f>
              <c:strCache>
                <c:ptCount val="5"/>
                <c:pt idx="0">
                  <c:v>Cigna</c:v>
                </c:pt>
                <c:pt idx="1">
                  <c:v>Medicare</c:v>
                </c:pt>
                <c:pt idx="2">
                  <c:v>Blue Cross</c:v>
                </c:pt>
                <c:pt idx="3">
                  <c:v>UnitedHealthcare</c:v>
                </c:pt>
                <c:pt idx="4">
                  <c:v>Aetna</c:v>
                </c:pt>
              </c:strCache>
            </c:strRef>
          </c:cat>
          <c:val>
            <c:numRef>
              <c:f>'Q2'!$B$4:$B$9</c:f>
              <c:numCache>
                <c:formatCode>"₹"\ #,##0</c:formatCode>
                <c:ptCount val="5"/>
                <c:pt idx="0">
                  <c:v>25525.998669876499</c:v>
                </c:pt>
                <c:pt idx="1">
                  <c:v>25628.320207834044</c:v>
                </c:pt>
                <c:pt idx="2">
                  <c:v>25603.460602889256</c:v>
                </c:pt>
                <c:pt idx="3">
                  <c:v>25414.506207895123</c:v>
                </c:pt>
                <c:pt idx="4">
                  <c:v>25549.689648130316</c:v>
                </c:pt>
              </c:numCache>
            </c:numRef>
          </c:val>
          <c:smooth val="0"/>
          <c:extLst>
            <c:ext xmlns:c16="http://schemas.microsoft.com/office/drawing/2014/chart" uri="{C3380CC4-5D6E-409C-BE32-E72D297353CC}">
              <c16:uniqueId val="{00000001-A5C9-449C-AC4F-799DCD7FA5E7}"/>
            </c:ext>
          </c:extLst>
        </c:ser>
        <c:dLbls>
          <c:showLegendKey val="0"/>
          <c:showVal val="0"/>
          <c:showCatName val="0"/>
          <c:showSerName val="0"/>
          <c:showPercent val="0"/>
          <c:showBubbleSize val="0"/>
        </c:dLbls>
        <c:marker val="1"/>
        <c:smooth val="0"/>
        <c:axId val="597666927"/>
        <c:axId val="597655407"/>
      </c:lineChart>
      <c:catAx>
        <c:axId val="597653967"/>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97661647"/>
        <c:crosses val="autoZero"/>
        <c:auto val="1"/>
        <c:lblAlgn val="ctr"/>
        <c:lblOffset val="100"/>
        <c:noMultiLvlLbl val="0"/>
      </c:catAx>
      <c:valAx>
        <c:axId val="597661647"/>
        <c:scaling>
          <c:orientation val="minMax"/>
        </c:scaling>
        <c:delete val="0"/>
        <c:axPos val="l"/>
        <c:majorGridlines>
          <c:spPr>
            <a:ln w="9525" cap="flat" cmpd="sng" algn="ctr">
              <a:solidFill>
                <a:schemeClr val="lt1">
                  <a:lumMod val="95000"/>
                  <a:alpha val="10000"/>
                </a:schemeClr>
              </a:solidFill>
              <a:round/>
            </a:ln>
            <a:effectLst/>
          </c:spPr>
        </c:majorGridlines>
        <c:numFmt formatCode="&quot;₹&quot;\ #,##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97653967"/>
        <c:crosses val="autoZero"/>
        <c:crossBetween val="between"/>
      </c:valAx>
      <c:valAx>
        <c:axId val="597655407"/>
        <c:scaling>
          <c:orientation val="minMax"/>
        </c:scaling>
        <c:delete val="0"/>
        <c:axPos val="r"/>
        <c:numFmt formatCode="&quot;₹&quot;\ #,##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97666927"/>
        <c:crosses val="max"/>
        <c:crossBetween val="between"/>
      </c:valAx>
      <c:catAx>
        <c:axId val="597666927"/>
        <c:scaling>
          <c:orientation val="minMax"/>
        </c:scaling>
        <c:delete val="1"/>
        <c:axPos val="b"/>
        <c:numFmt formatCode="General" sourceLinked="1"/>
        <c:majorTickMark val="none"/>
        <c:minorTickMark val="none"/>
        <c:tickLblPos val="nextTo"/>
        <c:crossAx val="597655407"/>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[healthcare_dataset_CLEANED.csv]Q3!PivotTable2</c:name>
    <c:fmtId val="17"/>
  </c:pivotSource>
  <c:chart>
    <c:autoTitleDeleted val="1"/>
    <c:pivotFmts>
      <c:pivotFmt>
        <c:idx val="0"/>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'Q3'!$B$4</c:f>
              <c:strCache>
                <c:ptCount val="1"/>
                <c:pt idx="0">
                  <c:v>Total</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'Q3'!$A$5:$A$11</c:f>
              <c:strCache>
                <c:ptCount val="6"/>
                <c:pt idx="0">
                  <c:v>Diabetes</c:v>
                </c:pt>
                <c:pt idx="1">
                  <c:v>Obesity</c:v>
                </c:pt>
                <c:pt idx="2">
                  <c:v>Arthritis</c:v>
                </c:pt>
                <c:pt idx="3">
                  <c:v>Hypertension</c:v>
                </c:pt>
                <c:pt idx="4">
                  <c:v>Asthma</c:v>
                </c:pt>
                <c:pt idx="5">
                  <c:v>Cancer</c:v>
                </c:pt>
              </c:strCache>
            </c:strRef>
          </c:cat>
          <c:val>
            <c:numRef>
              <c:f>'Q3'!$B$5:$B$11</c:f>
              <c:numCache>
                <c:formatCode>"₹"\ #,##0</c:formatCode>
                <c:ptCount val="6"/>
                <c:pt idx="0">
                  <c:v>236486971.10279217</c:v>
                </c:pt>
                <c:pt idx="1">
                  <c:v>236006693.95343623</c:v>
                </c:pt>
                <c:pt idx="2">
                  <c:v>235167617.96374652</c:v>
                </c:pt>
                <c:pt idx="3">
                  <c:v>233378490.34781915</c:v>
                </c:pt>
                <c:pt idx="4">
                  <c:v>233136334.12713605</c:v>
                </c:pt>
                <c:pt idx="5">
                  <c:v>229892231.73176959</c:v>
                </c:pt>
              </c:numCache>
            </c:numRef>
          </c:val>
          <c:extLst>
            <c:ext xmlns:c16="http://schemas.microsoft.com/office/drawing/2014/chart" uri="{C3380CC4-5D6E-409C-BE32-E72D297353CC}">
              <c16:uniqueId val="{00000000-1CCE-46D7-9846-058BBC88835C}"/>
            </c:ext>
          </c:extLst>
        </c:ser>
        <c:dLbls>
          <c:showLegendKey val="0"/>
          <c:showVal val="1"/>
          <c:showCatName val="0"/>
          <c:showSerName val="0"/>
          <c:showPercent val="0"/>
          <c:showBubbleSize val="0"/>
        </c:dLbls>
        <c:gapWidth val="84"/>
        <c:gapDepth val="53"/>
        <c:shape val="box"/>
        <c:axId val="597659727"/>
        <c:axId val="597637647"/>
        <c:axId val="0"/>
      </c:bar3DChart>
      <c:catAx>
        <c:axId val="59765972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597637647"/>
        <c:crosses val="autoZero"/>
        <c:auto val="1"/>
        <c:lblAlgn val="ctr"/>
        <c:lblOffset val="100"/>
        <c:noMultiLvlLbl val="0"/>
      </c:catAx>
      <c:valAx>
        <c:axId val="597637647"/>
        <c:scaling>
          <c:orientation val="minMax"/>
        </c:scaling>
        <c:delete val="1"/>
        <c:axPos val="b"/>
        <c:numFmt formatCode="&quot;₹&quot;\ #,##0" sourceLinked="0"/>
        <c:majorTickMark val="out"/>
        <c:minorTickMark val="none"/>
        <c:tickLblPos val="nextTo"/>
        <c:crossAx val="5976597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[healthcare_dataset_CLEANED.csv]q26!PivotTable28</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Average length of stay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'q26'!$B$3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cat>
            <c:strRef>
              <c:f>'q26'!$A$4:$A$7</c:f>
              <c:strCache>
                <c:ptCount val="3"/>
                <c:pt idx="0">
                  <c:v>Emergency</c:v>
                </c:pt>
                <c:pt idx="1">
                  <c:v>Elective</c:v>
                </c:pt>
                <c:pt idx="2">
                  <c:v>Urgent</c:v>
                </c:pt>
              </c:strCache>
            </c:strRef>
          </c:cat>
          <c:val>
            <c:numRef>
              <c:f>'q26'!$B$4:$B$7</c:f>
              <c:numCache>
                <c:formatCode>0.00</c:formatCode>
                <c:ptCount val="3"/>
                <c:pt idx="0">
                  <c:v>15.584134349795603</c:v>
                </c:pt>
                <c:pt idx="1">
                  <c:v>15.511178476695719</c:v>
                </c:pt>
                <c:pt idx="2">
                  <c:v>15.403838834212387</c:v>
                </c:pt>
              </c:numCache>
            </c:numRef>
          </c:val>
          <c:extLst>
            <c:ext xmlns:c16="http://schemas.microsoft.com/office/drawing/2014/chart" uri="{C3380CC4-5D6E-409C-BE32-E72D297353CC}">
              <c16:uniqueId val="{00000000-DD34-4FA2-9B91-D9A115C99D57}"/>
            </c:ext>
          </c:extLst>
        </c:ser>
        <c:dLbls>
          <c:showLegendKey val="0"/>
          <c:showVal val="0"/>
          <c:showCatName val="0"/>
          <c:showSerName val="0"/>
          <c:showPercent val="0"/>
          <c:showBubbleSize val="0"/>
        </c:dLbls>
        <c:gapWidth val="150"/>
        <c:shape val="box"/>
        <c:axId val="754068399"/>
        <c:axId val="754067439"/>
        <c:axId val="0"/>
      </c:bar3DChart>
      <c:catAx>
        <c:axId val="754068399"/>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54067439"/>
        <c:crosses val="autoZero"/>
        <c:auto val="1"/>
        <c:lblAlgn val="ctr"/>
        <c:lblOffset val="100"/>
        <c:noMultiLvlLbl val="0"/>
      </c:catAx>
      <c:valAx>
        <c:axId val="754067439"/>
        <c:scaling>
          <c:orientation val="minMax"/>
        </c:scaling>
        <c:delete val="0"/>
        <c:axPos val="l"/>
        <c:majorGridlines>
          <c:spPr>
            <a:ln w="9525" cap="flat" cmpd="sng" algn="ctr">
              <a:solidFill>
                <a:schemeClr val="dk1">
                  <a:lumMod val="50000"/>
                  <a:lumOff val="5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540683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[healthcare_dataset_CLEANED.csv]Q7!PivotTable5</c:name>
    <c:fmtId val="1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Abnormality Test Results</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circle"/>
          <c:size val="6"/>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'Q7'!$B$3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1-1F99-4314-8390-C56EFFB1CE46}"/>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3-1F99-4314-8390-C56EFFB1CE46}"/>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5-1F99-4314-8390-C56EFFB1CE46}"/>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7-1F99-4314-8390-C56EFFB1CE46}"/>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9-1F99-4314-8390-C56EFFB1CE46}"/>
              </c:ext>
            </c:extLst>
          </c:dPt>
          <c:dLbls>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'Q7'!$A$4:$A$9</c:f>
              <c:strCache>
                <c:ptCount val="5"/>
                <c:pt idx="0">
                  <c:v>Middle-Aged Adults</c:v>
                </c:pt>
                <c:pt idx="1">
                  <c:v>Older Adults</c:v>
                </c:pt>
                <c:pt idx="2">
                  <c:v>Young Adults</c:v>
                </c:pt>
                <c:pt idx="3">
                  <c:v>Seniors</c:v>
                </c:pt>
                <c:pt idx="4">
                  <c:v>Adolescents</c:v>
                </c:pt>
              </c:strCache>
            </c:strRef>
          </c:cat>
          <c:val>
            <c:numRef>
              <c:f>'Q7'!$B$4:$B$9</c:f>
              <c:numCache>
                <c:formatCode>General</c:formatCode>
                <c:ptCount val="5"/>
                <c:pt idx="0">
                  <c:v>5488</c:v>
                </c:pt>
                <c:pt idx="1">
                  <c:v>5464</c:v>
                </c:pt>
                <c:pt idx="2">
                  <c:v>4471</c:v>
                </c:pt>
                <c:pt idx="3">
                  <c:v>2725</c:v>
                </c:pt>
                <c:pt idx="4">
                  <c:v>289</c:v>
                </c:pt>
              </c:numCache>
            </c:numRef>
          </c:val>
          <c:extLst>
            <c:ext xmlns:c16="http://schemas.microsoft.com/office/drawing/2014/chart" uri="{C3380CC4-5D6E-409C-BE32-E72D297353CC}">
              <c16:uniqueId val="{0000000A-1F99-4314-8390-C56EFFB1CE46}"/>
            </c:ext>
          </c:extLst>
        </c:ser>
        <c:dLbls>
          <c:showLegendKey val="0"/>
          <c:showVal val="0"/>
          <c:showCatName val="0"/>
          <c:showSerName val="0"/>
          <c:showPercent val="0"/>
          <c:showBubbleSize val="0"/>
          <c:showLeaderLines val="0"/>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[healthcare_dataset_CLEANED.csv]q11!PivotTable9</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Admission Trend</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'q11'!$B$3</c:f>
              <c:strCache>
                <c:ptCount val="1"/>
                <c:pt idx="0">
                  <c:v>Total</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trendline>
            <c:spPr>
              <a:ln w="19050" cap="rnd">
                <a:solidFill>
                  <a:schemeClr val="accent1"/>
                </a:solidFill>
              </a:ln>
              <a:effectLst/>
            </c:spPr>
            <c:trendlineType val="linear"/>
            <c:dispRSqr val="0"/>
            <c:dispEq val="0"/>
          </c:trendline>
          <c:cat>
            <c:strRef>
              <c:f>'q11'!$A$4:$A$10</c:f>
              <c:strCache>
                <c:ptCount val="6"/>
                <c:pt idx="0">
                  <c:v>2019</c:v>
                </c:pt>
                <c:pt idx="1">
                  <c:v>2020</c:v>
                </c:pt>
                <c:pt idx="2">
                  <c:v>2021</c:v>
                </c:pt>
                <c:pt idx="3">
                  <c:v>2022</c:v>
                </c:pt>
                <c:pt idx="4">
                  <c:v>2023</c:v>
                </c:pt>
                <c:pt idx="5">
                  <c:v>2024</c:v>
                </c:pt>
              </c:strCache>
            </c:strRef>
          </c:cat>
          <c:val>
            <c:numRef>
              <c:f>'q11'!$B$4:$B$10</c:f>
              <c:numCache>
                <c:formatCode>General</c:formatCode>
                <c:ptCount val="6"/>
                <c:pt idx="0">
                  <c:v>7300</c:v>
                </c:pt>
                <c:pt idx="1">
                  <c:v>11172</c:v>
                </c:pt>
                <c:pt idx="2">
                  <c:v>10816</c:v>
                </c:pt>
                <c:pt idx="3">
                  <c:v>10915</c:v>
                </c:pt>
                <c:pt idx="4">
                  <c:v>10936</c:v>
                </c:pt>
                <c:pt idx="5">
                  <c:v>3827</c:v>
                </c:pt>
              </c:numCache>
            </c:numRef>
          </c:val>
          <c:smooth val="0"/>
          <c:extLst>
            <c:ext xmlns:c16="http://schemas.microsoft.com/office/drawing/2014/chart" uri="{C3380CC4-5D6E-409C-BE32-E72D297353CC}">
              <c16:uniqueId val="{00000001-A337-4D55-9647-13E2DFFDD27C}"/>
            </c:ext>
          </c:extLst>
        </c:ser>
        <c:dLbls>
          <c:dLblPos val="t"/>
          <c:showLegendKey val="0"/>
          <c:showVal val="1"/>
          <c:showCatName val="0"/>
          <c:showSerName val="0"/>
          <c:showPercent val="0"/>
          <c:showBubbleSize val="0"/>
        </c:dLbls>
        <c:marker val="1"/>
        <c:smooth val="0"/>
        <c:axId val="698637407"/>
        <c:axId val="698623007"/>
      </c:lineChart>
      <c:catAx>
        <c:axId val="698637407"/>
        <c:scaling>
          <c:orientation val="minMax"/>
        </c:scaling>
        <c:delete val="0"/>
        <c:axPos val="b"/>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98623007"/>
        <c:crosses val="autoZero"/>
        <c:auto val="1"/>
        <c:lblAlgn val="ctr"/>
        <c:lblOffset val="100"/>
        <c:noMultiLvlLbl val="0"/>
      </c:catAx>
      <c:valAx>
        <c:axId val="69862300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698637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[healthcare_dataset_CLEANED.csv]q18!PivotTable19</c:name>
    <c:fmtId val="7"/>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Admission Type</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s>
    <c:plotArea>
      <c:layout/>
      <c:pieChart>
        <c:varyColors val="1"/>
        <c:ser>
          <c:idx val="0"/>
          <c:order val="0"/>
          <c:tx>
            <c:strRef>
              <c:f>'q18'!$B$3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3004-4DA7-951D-FAA37128591E}"/>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3004-4DA7-951D-FAA37128591E}"/>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3004-4DA7-951D-FAA37128591E}"/>
              </c:ext>
            </c:extLst>
          </c:dPt>
          <c:dLbls>
            <c:spPr>
              <a:solidFill>
                <a:sysClr val="window" lastClr="FFFFFF"/>
              </a:solidFill>
              <a:ln>
                <a:no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'q18'!$A$4:$A$7</c:f>
              <c:strCache>
                <c:ptCount val="3"/>
                <c:pt idx="0">
                  <c:v>Elective</c:v>
                </c:pt>
                <c:pt idx="1">
                  <c:v>Urgent</c:v>
                </c:pt>
                <c:pt idx="2">
                  <c:v>Emergency</c:v>
                </c:pt>
              </c:strCache>
            </c:strRef>
          </c:cat>
          <c:val>
            <c:numRef>
              <c:f>'q18'!$B$4:$B$7</c:f>
              <c:numCache>
                <c:formatCode>"₹"\ #,##0</c:formatCode>
                <c:ptCount val="3"/>
                <c:pt idx="0">
                  <c:v>473133056.1824612</c:v>
                </c:pt>
                <c:pt idx="1">
                  <c:v>469237758.84486824</c:v>
                </c:pt>
                <c:pt idx="2">
                  <c:v>461697524.19937402</c:v>
                </c:pt>
              </c:numCache>
            </c:numRef>
          </c:val>
          <c:extLst>
            <c:ext xmlns:c16="http://schemas.microsoft.com/office/drawing/2014/chart" uri="{C3380CC4-5D6E-409C-BE32-E72D297353CC}">
              <c16:uniqueId val="{00000006-3004-4DA7-951D-FAA37128591E}"/>
            </c:ext>
          </c:extLst>
        </c:ser>
        <c:dLbls>
          <c:showLegendKey val="0"/>
          <c:showVal val="0"/>
          <c:showCatName val="0"/>
          <c:showSerName val="0"/>
          <c:showPercent val="0"/>
          <c:showBubbleSize val="0"/>
          <c:showLeaderLines val="0"/>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5">
  <a:schemeClr val="accent2"/>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3.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10/1/2024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10/1/2024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358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1364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38030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0273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5069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1714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048439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7" y="1399032"/>
            <a:ext cx="6757416" cy="3427502"/>
          </a:xfrm>
        </p:spPr>
        <p:txBody>
          <a:bodyPr lIns="0" tIns="0" rIns="0" bIns="0" anchor="t">
            <a:noAutofit/>
          </a:bodyPr>
          <a:lstStyle>
            <a:lvl1pPr algn="l">
              <a:defRPr sz="4500" cap="all" baseline="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816768" y="417444"/>
            <a:ext cx="7414940" cy="883258"/>
          </a:xfrm>
        </p:spPr>
        <p:txBody>
          <a:bodyPr lIns="0" tIns="0" rIns="0" bIns="182880" anchor="b">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3941064" cy="4270248"/>
          </a:xfrm>
        </p:spPr>
        <p:txBody>
          <a:bodyPr lIns="91440" tIns="45720" rIns="91440" bIns="45720">
            <a:noAutofit/>
          </a:bodyPr>
          <a:lstStyle>
            <a:lvl1pPr>
              <a:lnSpc>
                <a:spcPct val="120000"/>
              </a:lnSpc>
              <a:spcBef>
                <a:spcPts val="0"/>
              </a:spcBef>
              <a:spcAft>
                <a:spcPts val="600"/>
              </a:spcAft>
              <a:defRPr sz="1800" b="1" cap="all"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5614416" y="1837944"/>
            <a:ext cx="5358384" cy="4270248"/>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263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5987AE2-5803-BA29-C76B-C9FA864D3F00}"/>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8540B3-3734-5A53-D7E0-D89871A3711C}"/>
              </a:ext>
            </a:extLst>
          </p:cNvPr>
          <p:cNvSpPr>
            <a:spLocks noGrp="1"/>
          </p:cNvSpPr>
          <p:nvPr>
            <p:ph type="title" hasCustomPrompt="1"/>
          </p:nvPr>
        </p:nvSpPr>
        <p:spPr>
          <a:xfrm>
            <a:off x="850392" y="182880"/>
            <a:ext cx="10085832" cy="1307592"/>
          </a:xfrm>
        </p:spPr>
        <p:txBody>
          <a:bodyPr anchor="b">
            <a:noAutofit/>
          </a:bodyPr>
          <a:lstStyle>
            <a:lvl1pPr algn="l">
              <a:defRPr sz="3200" baseline="0"/>
            </a:lvl1pPr>
          </a:lstStyle>
          <a:p>
            <a:r>
              <a:rPr lang="en-US" dirty="0"/>
              <a:t>CLICK TO EDIT MASTER TITLE</a:t>
            </a:r>
          </a:p>
        </p:txBody>
      </p:sp>
      <p:sp>
        <p:nvSpPr>
          <p:cNvPr id="5" name="Content Placeholder 3">
            <a:extLst>
              <a:ext uri="{FF2B5EF4-FFF2-40B4-BE49-F238E27FC236}">
                <a16:creationId xmlns:a16="http://schemas.microsoft.com/office/drawing/2014/main" id="{7E6B22B6-D5E7-7C52-B588-374568C8DD6C}"/>
              </a:ext>
            </a:extLst>
          </p:cNvPr>
          <p:cNvSpPr>
            <a:spLocks noGrp="1"/>
          </p:cNvSpPr>
          <p:nvPr>
            <p:ph sz="half" idx="2"/>
          </p:nvPr>
        </p:nvSpPr>
        <p:spPr>
          <a:xfrm>
            <a:off x="850392" y="1911096"/>
            <a:ext cx="4837176" cy="2898648"/>
          </a:xfrm>
        </p:spPr>
        <p:txBody>
          <a:bodyPr lIns="0" tIns="0" rIns="0" bIns="0">
            <a:noAutofit/>
          </a:bodyPr>
          <a:lstStyle>
            <a:lvl1pPr>
              <a:lnSpc>
                <a:spcPct val="120000"/>
              </a:lnSpc>
              <a:spcBef>
                <a:spcPts val="0"/>
              </a:spcBef>
              <a:spcAft>
                <a:spcPts val="1200"/>
              </a:spcAft>
              <a:defRPr sz="1800" cap="none"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BCDBC7A5-FE31-E809-7729-4AFA9CFD0DEB}"/>
              </a:ext>
            </a:extLst>
          </p:cNvPr>
          <p:cNvSpPr>
            <a:spLocks noGrp="1"/>
          </p:cNvSpPr>
          <p:nvPr>
            <p:ph sz="half" idx="36"/>
          </p:nvPr>
        </p:nvSpPr>
        <p:spPr>
          <a:xfrm>
            <a:off x="6812280" y="1911096"/>
            <a:ext cx="4453128" cy="1911096"/>
          </a:xfrm>
        </p:spPr>
        <p:txBody>
          <a:bodyPr lIns="0" tIns="0" rIns="0" bIns="0">
            <a:noAutofit/>
          </a:bodyPr>
          <a:lstStyle>
            <a:lvl1pPr marL="285750" indent="-285750">
              <a:lnSpc>
                <a:spcPct val="120000"/>
              </a:lnSpc>
              <a:spcBef>
                <a:spcPts val="0"/>
              </a:spcBef>
              <a:spcAft>
                <a:spcPts val="1200"/>
              </a:spcAft>
              <a:buFont typeface="Arial" panose="020B0604020202020204" pitchFamily="34" charset="0"/>
              <a:buChar char="•"/>
              <a:defRPr sz="1800" cap="none" baseline="0">
                <a:latin typeface="+mn-lt"/>
              </a:defRPr>
            </a:lvl1pPr>
            <a:lvl2pPr marL="548640" indent="-285750">
              <a:lnSpc>
                <a:spcPct val="120000"/>
              </a:lnSpc>
              <a:spcBef>
                <a:spcPts val="0"/>
              </a:spcBef>
              <a:spcAft>
                <a:spcPts val="600"/>
              </a:spcAft>
              <a:buFont typeface="Arial" panose="020B0604020202020204" pitchFamily="34" charset="0"/>
              <a:buChar char="•"/>
              <a:defRPr sz="1800">
                <a:latin typeface="+mn-lt"/>
              </a:defRPr>
            </a:lvl2pPr>
            <a:lvl3pPr marL="82296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6812280" y="4242816"/>
            <a:ext cx="4123944" cy="2615184"/>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6" name="Freeform 12">
            <a:extLst>
              <a:ext uri="{FF2B5EF4-FFF2-40B4-BE49-F238E27FC236}">
                <a16:creationId xmlns:a16="http://schemas.microsoft.com/office/drawing/2014/main" id="{82C1C4E7-A67E-5E90-3669-D2982C30E4FC}"/>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2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4078224"/>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5029200" cy="2157984"/>
          </a:xfrm>
        </p:spPr>
        <p:txBody>
          <a:bodyPr lIns="0" tIns="0" rIns="0" bIns="0" anchor="b">
            <a:noAutofit/>
          </a:bodyPr>
          <a:lstStyle>
            <a:lvl1pPr>
              <a:defRPr sz="32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127248"/>
            <a:ext cx="4834517" cy="3108960"/>
          </a:xfrm>
        </p:spPr>
        <p:txBody>
          <a:bodyPr lIns="0" tIns="0" rIns="0" bIns="0">
            <a:noAutofit/>
          </a:bodyPr>
          <a:lstStyle>
            <a:lvl1pPr marL="0" indent="0">
              <a:lnSpc>
                <a:spcPct val="12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
            <a:extLst>
              <a:ext uri="{FF2B5EF4-FFF2-40B4-BE49-F238E27FC236}">
                <a16:creationId xmlns:a16="http://schemas.microsoft.com/office/drawing/2014/main" id="{21A89689-0612-8B49-DF4A-1864B8558C5C}"/>
              </a:ext>
            </a:extLst>
          </p:cNvPr>
          <p:cNvSpPr>
            <a:spLocks noGrp="1"/>
          </p:cNvSpPr>
          <p:nvPr>
            <p:ph type="ftr" sz="quarter" idx="12"/>
          </p:nvPr>
        </p:nvSpPr>
        <p:spPr>
          <a:xfrm rot="16200000">
            <a:off x="8854442" y="2953511"/>
            <a:ext cx="6291068" cy="384048"/>
          </a:xfrm>
        </p:spPr>
        <p:txBody>
          <a:bodyPr/>
          <a:lstStyle/>
          <a:p>
            <a:r>
              <a:rPr lang="en-US" dirty="0"/>
              <a:t>Presentation Title</a:t>
            </a:r>
          </a:p>
        </p:txBody>
      </p:sp>
      <p:sp>
        <p:nvSpPr>
          <p:cNvPr id="13" name="Slide Number Placeholder 4">
            <a:extLst>
              <a:ext uri="{FF2B5EF4-FFF2-40B4-BE49-F238E27FC236}">
                <a16:creationId xmlns:a16="http://schemas.microsoft.com/office/drawing/2014/main" id="{2FE54DA2-6D33-7833-E646-95347EF8B9AD}"/>
              </a:ext>
            </a:extLst>
          </p:cNvPr>
          <p:cNvSpPr>
            <a:spLocks noGrp="1"/>
          </p:cNvSpPr>
          <p:nvPr>
            <p:ph type="sldNum" sz="quarter" idx="13"/>
          </p:nvPr>
        </p:nvSpPr>
        <p:spPr>
          <a:xfrm rot="16200000">
            <a:off x="11716512" y="6382510"/>
            <a:ext cx="566928" cy="384048"/>
          </a:xfrm>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00317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5093208" cy="2189223"/>
          </a:xfrm>
        </p:spPr>
        <p:txBody>
          <a:bodyPr lIns="0" tIns="0" rIns="0" bIns="0" anchor="b">
            <a:noAutofit/>
          </a:bodyPr>
          <a:lstStyle>
            <a:lvl1pPr>
              <a:defRPr sz="3200" baseline="0">
                <a:solidFill>
                  <a:schemeClr val="tx1"/>
                </a:solidFill>
              </a:defRPr>
            </a:lvl1pPr>
          </a:lstStyle>
          <a:p>
            <a:r>
              <a:rPr lang="en-US" dirty="0"/>
              <a:t>CLICK TO EDIT MASTER TITLE STYLE</a:t>
            </a: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8" y="3145536"/>
            <a:ext cx="4306824" cy="2313432"/>
          </a:xfrm>
        </p:spPr>
        <p:txBody>
          <a:bodyPr lIns="0" tIns="0" rIns="0" bIns="0">
            <a:noAutofit/>
          </a:bodyPr>
          <a:lstStyle>
            <a:lvl1pPr marL="0" indent="0">
              <a:lnSpc>
                <a:spcPct val="120000"/>
              </a:lnSpc>
              <a:spcBef>
                <a:spcPts val="0"/>
              </a:spcBef>
              <a:spcAft>
                <a:spcPts val="1200"/>
              </a:spcAft>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Oval 6">
            <a:extLst>
              <a:ext uri="{FF2B5EF4-FFF2-40B4-BE49-F238E27FC236}">
                <a16:creationId xmlns:a16="http://schemas.microsoft.com/office/drawing/2014/main" id="{9AF214F5-1EBC-DA96-F275-05A0133562D0}"/>
              </a:ext>
            </a:extLst>
          </p:cNvPr>
          <p:cNvSpPr/>
          <p:nvPr userDrawn="1"/>
        </p:nvSpPr>
        <p:spPr>
          <a:xfrm>
            <a:off x="4903412" y="3140474"/>
            <a:ext cx="1314946" cy="131494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image">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3" y="1106424"/>
            <a:ext cx="6839712" cy="1746504"/>
          </a:xfrm>
        </p:spPr>
        <p:txBody>
          <a:bodyPr lIns="0" tIns="0" rIns="0" bIns="0" anchor="b">
            <a:noAutofit/>
          </a:bodyPr>
          <a:lstStyle>
            <a:lvl1pPr>
              <a:defRPr sz="32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0392" y="3236976"/>
            <a:ext cx="5248656" cy="2660904"/>
          </a:xfrm>
        </p:spPr>
        <p:txBody>
          <a:bodyPr lIns="0" tIns="0" rIns="0" bIns="0">
            <a:noAutofit/>
          </a:bodyPr>
          <a:lstStyle>
            <a:lvl1pPr marL="0" indent="0">
              <a:lnSpc>
                <a:spcPct val="12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680960" y="804672"/>
            <a:ext cx="3475649" cy="5248656"/>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subtitle">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6693408" y="1325880"/>
            <a:ext cx="5093208" cy="2816352"/>
          </a:xfrm>
        </p:spPr>
        <p:txBody>
          <a:bodyPr lIns="0" tIns="0" rIns="0" bIns="0" anchor="b">
            <a:noAutofit/>
          </a:bodyPr>
          <a:lstStyle>
            <a:lvl1pPr>
              <a:defRPr sz="32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p:nvPr>
        </p:nvSpPr>
        <p:spPr>
          <a:xfrm>
            <a:off x="6693408" y="4462272"/>
            <a:ext cx="3995928" cy="1956816"/>
          </a:xfrm>
        </p:spPr>
        <p:txBody>
          <a:bodyPr lIns="0" tIns="0" rIns="0" bIns="0">
            <a:noAutofit/>
          </a:bodyPr>
          <a:lstStyle>
            <a:lvl1pPr marL="0" indent="0" algn="l">
              <a:lnSpc>
                <a:spcPct val="120000"/>
              </a:lnSpc>
              <a:spcBef>
                <a:spcPts val="0"/>
              </a:spcBef>
              <a:spcAft>
                <a:spcPts val="1200"/>
              </a:spcAft>
              <a:buNone/>
              <a:defRPr sz="1800" cap="none"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Rectangle 1">
            <a:extLst>
              <a:ext uri="{FF2B5EF4-FFF2-40B4-BE49-F238E27FC236}">
                <a16:creationId xmlns:a16="http://schemas.microsoft.com/office/drawing/2014/main" id="{7FD6A538-39F8-D45E-F4C1-38779C640BB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4"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4410512"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5" name="Picture 14"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l="-406" r="17667" b="23487"/>
          <a:stretch/>
        </p:blipFill>
        <p:spPr>
          <a:xfrm>
            <a:off x="4124294" y="2125402"/>
            <a:ext cx="767806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850392" y="420624"/>
            <a:ext cx="10954512" cy="1463040"/>
          </a:xfrm>
        </p:spPr>
        <p:txBody>
          <a:bodyPr lIns="0" tIns="0" rIns="0" bIns="0" anchor="b">
            <a:noAutofit/>
          </a:bodyPr>
          <a:lstStyle>
            <a:lvl1pPr>
              <a:lnSpc>
                <a:spcPct val="100000"/>
              </a:lnSpc>
              <a:defRPr sz="3200" b="0" i="0" spc="600" baseline="0">
                <a:latin typeface="+mj-lt"/>
              </a:defRPr>
            </a:lvl1pPr>
          </a:lstStyle>
          <a:p>
            <a:r>
              <a:rPr lang="en-US" dirty="0"/>
              <a:t>CLICK TO EDIT MASTER TITLE STYLE</a:t>
            </a:r>
          </a:p>
        </p:txBody>
      </p:sp>
      <p:sp>
        <p:nvSpPr>
          <p:cNvPr id="6" name="Text Placeholder 5">
            <a:extLst>
              <a:ext uri="{FF2B5EF4-FFF2-40B4-BE49-F238E27FC236}">
                <a16:creationId xmlns:a16="http://schemas.microsoft.com/office/drawing/2014/main" id="{1BD9CFE2-F1DE-34DA-A154-9AE903E5B7FC}"/>
              </a:ext>
            </a:extLst>
          </p:cNvPr>
          <p:cNvSpPr>
            <a:spLocks noGrp="1"/>
          </p:cNvSpPr>
          <p:nvPr>
            <p:ph type="body" sz="quarter" idx="12"/>
          </p:nvPr>
        </p:nvSpPr>
        <p:spPr>
          <a:xfrm>
            <a:off x="850899" y="2231136"/>
            <a:ext cx="4828032" cy="3566160"/>
          </a:xfrm>
        </p:spPr>
        <p:txBody>
          <a:bodyPr/>
          <a:lstStyle>
            <a:lvl1pPr marL="283464" indent="-283464">
              <a:lnSpc>
                <a:spcPct val="120000"/>
              </a:lnSpc>
              <a:spcBef>
                <a:spcPts val="0"/>
              </a:spcBef>
              <a:spcAft>
                <a:spcPts val="1200"/>
              </a:spcAft>
              <a:buFont typeface="Arial" panose="020B0604020202020204" pitchFamily="34" charset="0"/>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D5B031-92C7-C093-2551-D07457044EAC}"/>
              </a:ext>
            </a:extLst>
          </p:cNvPr>
          <p:cNvGrpSpPr/>
          <p:nvPr userDrawn="1"/>
        </p:nvGrpSpPr>
        <p:grpSpPr>
          <a:xfrm>
            <a:off x="-1" y="-2"/>
            <a:ext cx="12191610" cy="6858001"/>
            <a:chOff x="-1" y="-2"/>
            <a:chExt cx="12191610" cy="6858001"/>
          </a:xfrm>
        </p:grpSpPr>
        <p:pic>
          <p:nvPicPr>
            <p:cNvPr id="4" name="Picture Placeholder 14" descr="White modern architecture">
              <a:extLst>
                <a:ext uri="{FF2B5EF4-FFF2-40B4-BE49-F238E27FC236}">
                  <a16:creationId xmlns:a16="http://schemas.microsoft.com/office/drawing/2014/main" id="{21A49D77-8AEF-828A-03A8-2845B710DEEA}"/>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6155702" y="-2"/>
              <a:ext cx="6035907" cy="6858001"/>
            </a:xfrm>
            <a:prstGeom prst="rect">
              <a:avLst/>
            </a:prstGeom>
            <a:solidFill>
              <a:schemeClr val="accent1">
                <a:lumMod val="20000"/>
                <a:lumOff val="80000"/>
              </a:schemeClr>
            </a:solidFill>
          </p:spPr>
        </p:pic>
        <p:pic>
          <p:nvPicPr>
            <p:cNvPr id="5" name="Picture Placeholder 14" descr="White modern architecture">
              <a:extLst>
                <a:ext uri="{FF2B5EF4-FFF2-40B4-BE49-F238E27FC236}">
                  <a16:creationId xmlns:a16="http://schemas.microsoft.com/office/drawing/2014/main" id="{206EA98F-16E6-C607-6268-D08FD83B704F}"/>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1" y="-2"/>
              <a:ext cx="6035907" cy="6858001"/>
            </a:xfrm>
            <a:prstGeom prst="rect">
              <a:avLst/>
            </a:prstGeom>
            <a:solidFill>
              <a:schemeClr val="accent1">
                <a:lumMod val="20000"/>
                <a:lumOff val="80000"/>
              </a:schemeClr>
            </a:solidFill>
          </p:spPr>
        </p:pic>
      </p:grpSp>
      <p:sp>
        <p:nvSpPr>
          <p:cNvPr id="7" name="Title 6">
            <a:extLst>
              <a:ext uri="{FF2B5EF4-FFF2-40B4-BE49-F238E27FC236}">
                <a16:creationId xmlns:a16="http://schemas.microsoft.com/office/drawing/2014/main" id="{7E6947B8-AA10-E633-EF28-E1A80069E880}"/>
              </a:ext>
            </a:extLst>
          </p:cNvPr>
          <p:cNvSpPr>
            <a:spLocks noGrp="1"/>
          </p:cNvSpPr>
          <p:nvPr>
            <p:ph type="title" hasCustomPrompt="1"/>
          </p:nvPr>
        </p:nvSpPr>
        <p:spPr>
          <a:xfrm>
            <a:off x="2648932" y="0"/>
            <a:ext cx="6894136" cy="6894136"/>
          </a:xfrm>
          <a:custGeom>
            <a:avLst/>
            <a:gdLst>
              <a:gd name="connsiteX0" fmla="*/ 3447068 w 6894136"/>
              <a:gd name="connsiteY0" fmla="*/ 0 h 6894136"/>
              <a:gd name="connsiteX1" fmla="*/ 6894136 w 6894136"/>
              <a:gd name="connsiteY1" fmla="*/ 3447068 h 6894136"/>
              <a:gd name="connsiteX2" fmla="*/ 3447068 w 6894136"/>
              <a:gd name="connsiteY2" fmla="*/ 6894136 h 6894136"/>
              <a:gd name="connsiteX3" fmla="*/ 0 w 6894136"/>
              <a:gd name="connsiteY3" fmla="*/ 3447068 h 6894136"/>
              <a:gd name="connsiteX4" fmla="*/ 3447068 w 6894136"/>
              <a:gd name="connsiteY4" fmla="*/ 0 h 689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4136" h="6894136">
                <a:moveTo>
                  <a:pt x="3447068" y="0"/>
                </a:moveTo>
                <a:cubicBezTo>
                  <a:pt x="5350831" y="0"/>
                  <a:pt x="6894136" y="1543305"/>
                  <a:pt x="6894136" y="3447068"/>
                </a:cubicBezTo>
                <a:cubicBezTo>
                  <a:pt x="6894136" y="5350831"/>
                  <a:pt x="5350831" y="6894136"/>
                  <a:pt x="3447068" y="6894136"/>
                </a:cubicBezTo>
                <a:cubicBezTo>
                  <a:pt x="1543305" y="6894136"/>
                  <a:pt x="0" y="5350831"/>
                  <a:pt x="0" y="3447068"/>
                </a:cubicBezTo>
                <a:cubicBezTo>
                  <a:pt x="0" y="1543305"/>
                  <a:pt x="1543305" y="0"/>
                  <a:pt x="3447068" y="0"/>
                </a:cubicBezTo>
                <a:close/>
              </a:path>
            </a:pathLst>
          </a:custGeom>
          <a:solidFill>
            <a:schemeClr val="accent1"/>
          </a:solidFill>
        </p:spPr>
        <p:txBody>
          <a:bodyPr wrap="square" lIns="0" tIns="0" rIns="0" bIns="0" anchor="ctr">
            <a:noAutofit/>
          </a:bodyPr>
          <a:lstStyle>
            <a:lvl1pPr algn="ctr">
              <a:defRPr sz="4500" cap="all" baseline="0"/>
            </a:lvl1pPr>
          </a:lstStyle>
          <a:p>
            <a:r>
              <a:rPr lang="en-US" dirty="0"/>
              <a:t>CLICK TO EDIT MASTER TITLE STYLE</a:t>
            </a:r>
          </a:p>
        </p:txBody>
      </p:sp>
    </p:spTree>
    <p:extLst>
      <p:ext uri="{BB962C8B-B14F-4D97-AF65-F5344CB8AC3E}">
        <p14:creationId xmlns:p14="http://schemas.microsoft.com/office/powerpoint/2010/main" val="154773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68680"/>
            <a:ext cx="5248656" cy="2157984"/>
          </a:xfrm>
        </p:spPr>
        <p:txBody>
          <a:bodyPr lIns="0" tIns="0" rIns="0" bIns="0">
            <a:noAutofit/>
          </a:bodyPr>
          <a:lstStyle>
            <a:lvl1pPr>
              <a:defRPr sz="3200" baseline="0"/>
            </a:lvl1pPr>
          </a:lstStyle>
          <a:p>
            <a:r>
              <a:rPr lang="en-US" dirty="0"/>
              <a:t>CLICK TO EDIT MASTER TITLE STYLE</a:t>
            </a:r>
          </a:p>
        </p:txBody>
      </p:sp>
      <p:sp>
        <p:nvSpPr>
          <p:cNvPr id="14" name="Picture Placeholder 13">
            <a:extLst>
              <a:ext uri="{FF2B5EF4-FFF2-40B4-BE49-F238E27FC236}">
                <a16:creationId xmlns:a16="http://schemas.microsoft.com/office/drawing/2014/main" id="{B075B629-22B4-B399-5D07-4652BF682138}"/>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1934275 w 4577463"/>
              <a:gd name="connsiteY7"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564249" y="286676"/>
                  <a:pt x="1215784" y="0"/>
                  <a:pt x="1934275" y="0"/>
                </a:cubicBezTo>
                <a:close/>
              </a:path>
            </a:pathLst>
          </a:custGeom>
        </p:spPr>
        <p:txBody>
          <a:bodyPr wrap="square">
            <a:noAutofit/>
          </a:bodyPr>
          <a:lstStyle>
            <a:lvl1pPr algn="ctr">
              <a:defRPr/>
            </a:lvl1pPr>
          </a:lstStyle>
          <a:p>
            <a:r>
              <a:rPr lang="en-US"/>
              <a:t>Click icon to add picture</a:t>
            </a:r>
            <a:endParaRPr lang="en-US" dirty="0"/>
          </a:p>
        </p:txBody>
      </p:sp>
      <p:sp>
        <p:nvSpPr>
          <p:cNvPr id="5" name="Content Placeholder 3">
            <a:extLst>
              <a:ext uri="{FF2B5EF4-FFF2-40B4-BE49-F238E27FC236}">
                <a16:creationId xmlns:a16="http://schemas.microsoft.com/office/drawing/2014/main" id="{C1B16EE8-89D3-7E4F-90BE-68EAAD85CBB7}"/>
              </a:ext>
            </a:extLst>
          </p:cNvPr>
          <p:cNvSpPr>
            <a:spLocks noGrp="1"/>
          </p:cNvSpPr>
          <p:nvPr>
            <p:ph sz="half" idx="12"/>
          </p:nvPr>
        </p:nvSpPr>
        <p:spPr>
          <a:xfrm>
            <a:off x="6729984" y="786384"/>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0">
              <a:lnSpc>
                <a:spcPct val="120000"/>
              </a:lnSpc>
              <a:spcBef>
                <a:spcPts val="0"/>
              </a:spcBef>
              <a:spcAft>
                <a:spcPts val="1200"/>
              </a:spcAft>
              <a:defRPr>
                <a:latin typeface="+mn-lt"/>
              </a:defRPr>
            </a:lvl2pPr>
            <a:lvl3pPr marL="283464" indent="-342900">
              <a:lnSpc>
                <a:spcPct val="120000"/>
              </a:lnSpc>
              <a:buFont typeface="Arial" panose="020B0604020202020204" pitchFamily="34" charset="0"/>
              <a:buChar char="•"/>
              <a:defRPr>
                <a:latin typeface="+mn-lt"/>
              </a:defRPr>
            </a:lvl3pPr>
            <a:lvl4pPr marL="548640" indent="-285750">
              <a:lnSpc>
                <a:spcPct val="120000"/>
              </a:lnSpc>
              <a:buFont typeface="Arial" panose="020B0604020202020204" pitchFamily="34" charset="0"/>
              <a:buChar char="•"/>
              <a:defRPr>
                <a:latin typeface="+mn-lt"/>
              </a:defRPr>
            </a:lvl4pPr>
            <a:lvl5pPr marL="822960" indent="-285750">
              <a:lnSpc>
                <a:spcPct val="120000"/>
              </a:lnSpc>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729984" y="3858768"/>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283464" indent="-283464">
              <a:lnSpc>
                <a:spcPct val="120000"/>
              </a:lnSpc>
              <a:spcBef>
                <a:spcPts val="0"/>
              </a:spcBef>
              <a:spcAft>
                <a:spcPts val="1200"/>
              </a:spcAft>
              <a:buFont typeface="Arial" panose="020B0604020202020204" pitchFamily="34" charset="0"/>
              <a:buChar cha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10085832" cy="1426464"/>
          </a:xfrm>
        </p:spPr>
        <p:txBody>
          <a:bodyPr lIns="0" tIns="45720" rIns="91440" bIns="4572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850392" y="3950208"/>
            <a:ext cx="10085832" cy="2331720"/>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189482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51" r:id="rId3"/>
    <p:sldLayoutId id="2147483664" r:id="rId4"/>
    <p:sldLayoutId id="2147483659" r:id="rId5"/>
    <p:sldLayoutId id="2147483654" r:id="rId6"/>
    <p:sldLayoutId id="2147483667" r:id="rId7"/>
    <p:sldLayoutId id="2147483665" r:id="rId8"/>
    <p:sldLayoutId id="2147483669" r:id="rId9"/>
    <p:sldLayoutId id="2147483670" r:id="rId10"/>
    <p:sldLayoutId id="2147483652" r:id="rId11"/>
    <p:sldLayoutId id="2147483656" r:id="rId12"/>
    <p:sldLayoutId id="2147483663" r:id="rId13"/>
  </p:sldLayoutIdLst>
  <p:hf hdr="0" ftr="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commons.wikimedia.org/wiki/File:Japanese_Red_Cross_Nagoya_Daini_hospital.JPG"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hyperlink" Target="https://creativecommons.org/licenses/by-sa/3.0/"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hyperlink" Target="https://commons.wikimedia.org/wiki/File:Japanese_Red_Cross_Nagoya_Daini_hospital.JP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chart" Target="../charts/chart3.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chart" Target="../charts/chart6.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chart" Target="../charts/chart5.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6.JPG"/><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Japanese_Red_Cross_Nagoya_Daini_hospital.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747942" y="828761"/>
            <a:ext cx="6757416" cy="3427502"/>
          </a:xfrm>
        </p:spPr>
        <p:txBody>
          <a:bodyPr/>
          <a:lstStyle/>
          <a:p>
            <a:r>
              <a:rPr lang="en-US" dirty="0"/>
              <a:t>MANIPAL HOSPITAL CASE </a:t>
            </a:r>
            <a:br>
              <a:rPr lang="en-US" dirty="0"/>
            </a:br>
            <a:r>
              <a:rPr lang="en-US" dirty="0"/>
              <a:t>STUDY</a:t>
            </a:r>
          </a:p>
        </p:txBody>
      </p:sp>
      <p:sp>
        <p:nvSpPr>
          <p:cNvPr id="6" name="Rectangle 5">
            <a:extLst>
              <a:ext uri="{FF2B5EF4-FFF2-40B4-BE49-F238E27FC236}">
                <a16:creationId xmlns:a16="http://schemas.microsoft.com/office/drawing/2014/main" id="{6D04C605-F635-AC5F-F760-2E34BB4C432D}"/>
              </a:ext>
            </a:extLst>
          </p:cNvPr>
          <p:cNvSpPr/>
          <p:nvPr/>
        </p:nvSpPr>
        <p:spPr>
          <a:xfrm>
            <a:off x="491613" y="2981632"/>
            <a:ext cx="2349910" cy="89473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By Imyush Shukla</a:t>
            </a:r>
          </a:p>
          <a:p>
            <a:pPr algn="ctr"/>
            <a:r>
              <a:rPr lang="en-US" dirty="0"/>
              <a:t>(Oct.1,2024)</a:t>
            </a:r>
            <a:endParaRPr lang="en-IN" dirty="0"/>
          </a:p>
        </p:txBody>
      </p:sp>
    </p:spTree>
    <p:extLst>
      <p:ext uri="{BB962C8B-B14F-4D97-AF65-F5344CB8AC3E}">
        <p14:creationId xmlns:p14="http://schemas.microsoft.com/office/powerpoint/2010/main" val="386748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30CABC5-EFCF-216D-3D86-40BEE68385C6}"/>
              </a:ext>
            </a:extLst>
          </p:cNvPr>
          <p:cNvPicPr>
            <a:picLocks noChangeAspect="1"/>
          </p:cNvPicPr>
          <p:nvPr/>
        </p:nvPicPr>
        <p:blipFill>
          <a:blip r:embed="rId2">
            <a:alphaModFix amt="20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12" name="TextBox 11">
            <a:extLst>
              <a:ext uri="{FF2B5EF4-FFF2-40B4-BE49-F238E27FC236}">
                <a16:creationId xmlns:a16="http://schemas.microsoft.com/office/drawing/2014/main" id="{E2BB6B18-758D-94CC-A536-C505D63C4086}"/>
              </a:ext>
            </a:extLst>
          </p:cNvPr>
          <p:cNvSpPr txBox="1"/>
          <p:nvPr/>
        </p:nvSpPr>
        <p:spPr>
          <a:xfrm>
            <a:off x="0" y="6858000"/>
            <a:ext cx="12192000" cy="230832"/>
          </a:xfrm>
          <a:prstGeom prst="rect">
            <a:avLst/>
          </a:prstGeom>
          <a:noFill/>
        </p:spPr>
        <p:txBody>
          <a:bodyPr wrap="square" rtlCol="0">
            <a:spAutoFit/>
          </a:bodyPr>
          <a:lstStyle/>
          <a:p>
            <a:r>
              <a:rPr lang="en-IN" sz="900">
                <a:hlinkClick r:id="rId3" tooltip="https://commons.wikimedia.org/wiki/File:Japanese_Red_Cross_Nagoya_Daini_hospital.JPG"/>
              </a:rPr>
              <a:t>This Photo</a:t>
            </a:r>
            <a:r>
              <a:rPr lang="en-IN" sz="900"/>
              <a:t> by Unknown Author is licensed under </a:t>
            </a:r>
            <a:r>
              <a:rPr lang="en-IN" sz="900">
                <a:hlinkClick r:id="rId4" tooltip="https://creativecommons.org/licenses/by-sa/3.0/"/>
              </a:rPr>
              <a:t>CC BY-SA</a:t>
            </a:r>
            <a:endParaRPr lang="en-IN" sz="900"/>
          </a:p>
        </p:txBody>
      </p:sp>
      <p:sp>
        <p:nvSpPr>
          <p:cNvPr id="2" name="Title 1">
            <a:extLst>
              <a:ext uri="{FF2B5EF4-FFF2-40B4-BE49-F238E27FC236}">
                <a16:creationId xmlns:a16="http://schemas.microsoft.com/office/drawing/2014/main" id="{5F6D4F54-DA82-4616-5B86-91637316C018}"/>
              </a:ext>
            </a:extLst>
          </p:cNvPr>
          <p:cNvSpPr>
            <a:spLocks noGrp="1"/>
          </p:cNvSpPr>
          <p:nvPr>
            <p:ph type="title"/>
          </p:nvPr>
        </p:nvSpPr>
        <p:spPr>
          <a:xfrm>
            <a:off x="466578" y="0"/>
            <a:ext cx="11341374" cy="816077"/>
          </a:xfrm>
        </p:spPr>
        <p:txBody>
          <a:bodyPr anchor="ctr"/>
          <a:lstStyle/>
          <a:p>
            <a:pPr algn="ctr"/>
            <a:r>
              <a:rPr lang="en-US" dirty="0"/>
              <a:t>EXECUTIVE SUMMARY</a:t>
            </a:r>
          </a:p>
        </p:txBody>
      </p:sp>
      <p:sp>
        <p:nvSpPr>
          <p:cNvPr id="4" name="Content Placeholder 3">
            <a:extLst>
              <a:ext uri="{FF2B5EF4-FFF2-40B4-BE49-F238E27FC236}">
                <a16:creationId xmlns:a16="http://schemas.microsoft.com/office/drawing/2014/main" id="{1D44FF4F-87AF-081C-2A21-97173EE4A670}"/>
              </a:ext>
            </a:extLst>
          </p:cNvPr>
          <p:cNvSpPr>
            <a:spLocks noGrp="1"/>
          </p:cNvSpPr>
          <p:nvPr>
            <p:ph idx="1"/>
          </p:nvPr>
        </p:nvSpPr>
        <p:spPr>
          <a:xfrm>
            <a:off x="466578" y="816077"/>
            <a:ext cx="11258843" cy="6041921"/>
          </a:xfrm>
        </p:spPr>
        <p:txBody>
          <a:bodyPr/>
          <a:lstStyle/>
          <a:p>
            <a:pPr algn="just"/>
            <a:r>
              <a:rPr lang="en-US" dirty="0">
                <a:latin typeface="Arial" panose="020B0604020202020204" pitchFamily="34" charset="0"/>
                <a:cs typeface="Arial" panose="020B0604020202020204" pitchFamily="34" charset="0"/>
              </a:rPr>
              <a:t>This presentation provides an overview of key findings and recommendations based on our analysis of Manipal Hospital data. By examining factors such as billing amounts, length of stay, and insurance provider relationships, we aim to identify trends that can enhance hospital efficiency and patient outcomes. Our insights will inform strategies to optimize resource allocation and improve overall healthcare performance.</a:t>
            </a:r>
          </a:p>
          <a:p>
            <a:pPr algn="just"/>
            <a:r>
              <a:rPr lang="en-US" b="1" dirty="0">
                <a:latin typeface="Arial" panose="020B0604020202020204" pitchFamily="34" charset="0"/>
                <a:cs typeface="Arial" panose="020B0604020202020204" pitchFamily="34" charset="0"/>
              </a:rPr>
              <a:t>Key Analysis and Findings include the following: </a:t>
            </a:r>
          </a:p>
          <a:p>
            <a:pPr algn="just"/>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59FDBA0D-C717-B16D-F1F6-BA5D8E090C9D}"/>
              </a:ext>
              <a:ext uri="{C183D7F6-B498-43B3-948B-1728B52AA6E4}">
                <adec:decorative xmlns:adec="http://schemas.microsoft.com/office/drawing/2017/decorative" val="1"/>
              </a:ext>
            </a:extLst>
          </p:cNvPr>
          <p:cNvSpPr/>
          <p:nvPr/>
        </p:nvSpPr>
        <p:spPr>
          <a:xfrm>
            <a:off x="-1" y="0"/>
            <a:ext cx="466579" cy="6858000"/>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20" name="Slide Number Placeholder 19">
            <a:extLst>
              <a:ext uri="{FF2B5EF4-FFF2-40B4-BE49-F238E27FC236}">
                <a16:creationId xmlns:a16="http://schemas.microsoft.com/office/drawing/2014/main" id="{7D090D43-FD3C-82CE-3706-B447C067FB18}"/>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
        <p:nvSpPr>
          <p:cNvPr id="9" name="Rectangle 3">
            <a:extLst>
              <a:ext uri="{FF2B5EF4-FFF2-40B4-BE49-F238E27FC236}">
                <a16:creationId xmlns:a16="http://schemas.microsoft.com/office/drawing/2014/main" id="{7DA37309-E8D5-D48D-F1A4-328B2DACC5FE}"/>
              </a:ext>
            </a:extLst>
          </p:cNvPr>
          <p:cNvSpPr>
            <a:spLocks noChangeArrowheads="1"/>
          </p:cNvSpPr>
          <p:nvPr/>
        </p:nvSpPr>
        <p:spPr bwMode="auto">
          <a:xfrm>
            <a:off x="466578" y="2743709"/>
            <a:ext cx="11341374"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just">
              <a:buFont typeface="Arial" panose="020B0604020202020204" pitchFamily="34" charset="0"/>
              <a:buChar char="•"/>
            </a:pPr>
            <a:r>
              <a:rPr lang="en-US" b="1" dirty="0">
                <a:latin typeface="Arial" panose="020B0604020202020204" pitchFamily="34" charset="0"/>
                <a:cs typeface="Arial" panose="020B0604020202020204" pitchFamily="34" charset="0"/>
              </a:rPr>
              <a:t>Billing Amounts by Admission Type:</a:t>
            </a:r>
            <a:r>
              <a:rPr lang="en-US" dirty="0">
                <a:latin typeface="Arial" panose="020B0604020202020204" pitchFamily="34" charset="0"/>
                <a:cs typeface="Arial" panose="020B0604020202020204" pitchFamily="34" charset="0"/>
              </a:rPr>
              <a:t> Our analysis showed that average billing amounts differ based on admission types (Emergency, Elective, Urgent). Emergency admissions typically have higher billing amounts, highlighting opportunities for better cost management and efficiency.</a:t>
            </a:r>
          </a:p>
          <a:p>
            <a:pPr algn="just"/>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b="1" dirty="0">
                <a:latin typeface="Arial" panose="020B0604020202020204" pitchFamily="34" charset="0"/>
                <a:cs typeface="Arial" panose="020B0604020202020204" pitchFamily="34" charset="0"/>
              </a:rPr>
              <a:t>Length of Stay Patterns:</a:t>
            </a:r>
            <a:r>
              <a:rPr lang="en-US" dirty="0">
                <a:latin typeface="Arial" panose="020B0604020202020204" pitchFamily="34" charset="0"/>
                <a:cs typeface="Arial" panose="020B0604020202020204" pitchFamily="34" charset="0"/>
              </a:rPr>
              <a:t> The length of stay (LOS) varied among different medical conditions and age groups. Older adults and patients with chronic issues like hypertension and diabetes tended to stay longer. This indicates a need for focused efforts to manage these conditions better and potentially shorten LOS.</a:t>
            </a:r>
          </a:p>
          <a:p>
            <a:pPr algn="just"/>
            <a:endParaRPr lang="en-US"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b="1" dirty="0">
                <a:latin typeface="Arial" panose="020B0604020202020204" pitchFamily="34" charset="0"/>
                <a:cs typeface="Arial" panose="020B0604020202020204" pitchFamily="34" charset="0"/>
              </a:rPr>
              <a:t>Insurance Provider Impact:</a:t>
            </a:r>
            <a:r>
              <a:rPr lang="en-US" dirty="0">
                <a:latin typeface="Arial" panose="020B0604020202020204" pitchFamily="34" charset="0"/>
                <a:cs typeface="Arial" panose="020B0604020202020204" pitchFamily="34" charset="0"/>
              </a:rPr>
              <a:t> We found that some insurance providers consistently have higher average billing amounts. This suggests that negotiating with these companies could help save costs for the hospital and patients, highlighting the importance of strategic partnerships.</a:t>
            </a:r>
          </a:p>
        </p:txBody>
      </p:sp>
    </p:spTree>
    <p:extLst>
      <p:ext uri="{BB962C8B-B14F-4D97-AF65-F5344CB8AC3E}">
        <p14:creationId xmlns:p14="http://schemas.microsoft.com/office/powerpoint/2010/main" val="1151816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53A10FD-17E8-FAA7-03FC-5F54296EF43A}"/>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2576EBB8-34E6-8DE5-CF0E-273CFCB7DE2E}"/>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0"/>
            <a:ext cx="11423904" cy="960120"/>
          </a:xfrm>
        </p:spPr>
        <p:txBody>
          <a:bodyPr anchor="ctr"/>
          <a:lstStyle/>
          <a:p>
            <a:pPr algn="ctr"/>
            <a:r>
              <a:rPr lang="en-US" dirty="0"/>
              <a:t>DATA OVERVIEW</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384048" y="960120"/>
            <a:ext cx="11423904" cy="5897878"/>
          </a:xfrm>
        </p:spPr>
        <p:txBody>
          <a:bodyPr anchor="t"/>
          <a:lstStyle/>
          <a:p>
            <a:pPr>
              <a:lnSpc>
                <a:spcPct val="100000"/>
              </a:lnSpc>
            </a:pPr>
            <a:r>
              <a:rPr lang="en-US" sz="2000" b="1" dirty="0">
                <a:latin typeface="Arial" panose="020B0604020202020204" pitchFamily="34" charset="0"/>
                <a:cs typeface="Arial" panose="020B0604020202020204" pitchFamily="34" charset="0"/>
              </a:rPr>
              <a:t>Dataset Description:</a:t>
            </a:r>
          </a:p>
          <a:p>
            <a:pPr algn="just">
              <a:lnSpc>
                <a:spcPct val="100000"/>
              </a:lnSpc>
            </a:pP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The dataset comprises patient records from various hospitals, including information on demographics, medical conditions, treatment details, and financial aspects of hospital stays. Key columns include patient demographics (</a:t>
            </a:r>
            <a:r>
              <a:rPr lang="en-US" sz="2000" b="1" dirty="0">
                <a:latin typeface="Arial" panose="020B0604020202020204" pitchFamily="34" charset="0"/>
                <a:cs typeface="Arial" panose="020B0604020202020204" pitchFamily="34" charset="0"/>
              </a:rPr>
              <a:t>Name, Age, Gender, Blood Type</a:t>
            </a:r>
            <a:r>
              <a:rPr lang="en-US" sz="2000" dirty="0">
                <a:latin typeface="Arial" panose="020B0604020202020204" pitchFamily="34" charset="0"/>
                <a:cs typeface="Arial" panose="020B0604020202020204" pitchFamily="34" charset="0"/>
              </a:rPr>
              <a:t>), medical history (</a:t>
            </a:r>
            <a:r>
              <a:rPr lang="en-US" sz="2000" b="1" dirty="0">
                <a:latin typeface="Arial" panose="020B0604020202020204" pitchFamily="34" charset="0"/>
                <a:cs typeface="Arial" panose="020B0604020202020204" pitchFamily="34" charset="0"/>
              </a:rPr>
              <a:t>Medical Condition, Medication, Test Results</a:t>
            </a:r>
            <a:r>
              <a:rPr lang="en-US" sz="2000" dirty="0">
                <a:latin typeface="Arial" panose="020B0604020202020204" pitchFamily="34" charset="0"/>
                <a:cs typeface="Arial" panose="020B0604020202020204" pitchFamily="34" charset="0"/>
              </a:rPr>
              <a:t>), hospital details </a:t>
            </a:r>
            <a:r>
              <a:rPr lang="en-US" sz="2000" b="1" dirty="0">
                <a:latin typeface="Arial" panose="020B0604020202020204" pitchFamily="34" charset="0"/>
                <a:cs typeface="Arial" panose="020B0604020202020204" pitchFamily="34" charset="0"/>
              </a:rPr>
              <a:t>(Doctor, Hospital, Insurance Provider</a:t>
            </a:r>
            <a:r>
              <a:rPr lang="en-US" sz="2000" dirty="0">
                <a:latin typeface="Arial" panose="020B0604020202020204" pitchFamily="34" charset="0"/>
                <a:cs typeface="Arial" panose="020B0604020202020204" pitchFamily="34" charset="0"/>
              </a:rPr>
              <a:t>), and financial information (</a:t>
            </a:r>
            <a:r>
              <a:rPr lang="en-US" sz="2000" b="1" dirty="0">
                <a:latin typeface="Arial" panose="020B0604020202020204" pitchFamily="34" charset="0"/>
                <a:cs typeface="Arial" panose="020B0604020202020204" pitchFamily="34" charset="0"/>
              </a:rPr>
              <a:t>Billing Amount, Length of Stay, Cost Per Day</a:t>
            </a:r>
            <a:r>
              <a:rPr lang="en-US" sz="2000" dirty="0">
                <a:latin typeface="Arial" panose="020B0604020202020204" pitchFamily="34" charset="0"/>
                <a:cs typeface="Arial" panose="020B0604020202020204" pitchFamily="34" charset="0"/>
              </a:rPr>
              <a:t>).</a:t>
            </a:r>
          </a:p>
          <a:p>
            <a:pPr algn="ctr">
              <a:lnSpc>
                <a:spcPct val="100000"/>
              </a:lnSpc>
            </a:pPr>
            <a:endParaRPr lang="en-US" sz="2000" dirty="0">
              <a:latin typeface="Arial" panose="020B0604020202020204" pitchFamily="34" charset="0"/>
              <a:cs typeface="Arial" panose="020B0604020202020204" pitchFamily="34" charset="0"/>
            </a:endParaRPr>
          </a:p>
          <a:p>
            <a:pPr>
              <a:lnSpc>
                <a:spcPct val="100000"/>
              </a:lnSpc>
            </a:pPr>
            <a:r>
              <a:rPr lang="en-US" sz="2000" b="1" dirty="0">
                <a:latin typeface="Arial" panose="020B0604020202020204" pitchFamily="34" charset="0"/>
                <a:cs typeface="Arial" panose="020B0604020202020204" pitchFamily="34" charset="0"/>
              </a:rPr>
              <a:t>Scope of Analysis:</a:t>
            </a:r>
          </a:p>
          <a:p>
            <a:pPr algn="just">
              <a:lnSpc>
                <a:spcPct val="100000"/>
              </a:lnSpc>
            </a:pP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This analysis aims to evaluate patient admission trends, hospital performance, and treatment outcomes. Key objectives include identifying patterns related to billing amounts, lengths of stay, and the effectiveness of various medications. Additionally, the analysis will explore relationships between patient demographics, admission types, and insurance providers to inform hospital management decisions and improve patient care. The insights gained will help in optimizing resource allocation and enhancing operational efficiency across healthcare facilities.</a:t>
            </a:r>
          </a:p>
          <a:p>
            <a:pPr algn="just">
              <a:lnSpc>
                <a:spcPct val="100000"/>
              </a:lnSpc>
            </a:pPr>
            <a:endParaRPr lang="en-US" sz="2000" dirty="0">
              <a:latin typeface="Arial" panose="020B0604020202020204" pitchFamily="34" charset="0"/>
              <a:cs typeface="Arial" panose="020B0604020202020204" pitchFamily="34" charset="0"/>
            </a:endParaRP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4278401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AC5C6C8-C5D6-AB3B-9357-C1584B72FA84}"/>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rot="10800000" flipV="1">
            <a:off x="384047" y="-1"/>
            <a:ext cx="11423903" cy="960121"/>
          </a:xfrm>
        </p:spPr>
        <p:txBody>
          <a:bodyPr anchor="ctr"/>
          <a:lstStyle/>
          <a:p>
            <a:pPr algn="ctr"/>
            <a:r>
              <a:rPr lang="en-US" dirty="0"/>
              <a:t>COST ANALYSIS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4</a:t>
            </a:fld>
            <a:endParaRPr lang="en-US" dirty="0"/>
          </a:p>
        </p:txBody>
      </p:sp>
      <p:graphicFrame>
        <p:nvGraphicFramePr>
          <p:cNvPr id="2" name="Chart 1">
            <a:extLst>
              <a:ext uri="{FF2B5EF4-FFF2-40B4-BE49-F238E27FC236}">
                <a16:creationId xmlns:a16="http://schemas.microsoft.com/office/drawing/2014/main" id="{8D743A5C-7200-15C5-7BAD-3CC5723D5C04}"/>
              </a:ext>
            </a:extLst>
          </p:cNvPr>
          <p:cNvGraphicFramePr>
            <a:graphicFrameLocks/>
          </p:cNvGraphicFramePr>
          <p:nvPr>
            <p:extLst>
              <p:ext uri="{D42A27DB-BD31-4B8C-83A1-F6EECF244321}">
                <p14:modId xmlns:p14="http://schemas.microsoft.com/office/powerpoint/2010/main" val="1638947081"/>
              </p:ext>
            </p:extLst>
          </p:nvPr>
        </p:nvGraphicFramePr>
        <p:xfrm>
          <a:off x="7235948" y="960121"/>
          <a:ext cx="4572000" cy="27432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hart 3">
            <a:extLst>
              <a:ext uri="{FF2B5EF4-FFF2-40B4-BE49-F238E27FC236}">
                <a16:creationId xmlns:a16="http://schemas.microsoft.com/office/drawing/2014/main" id="{AA802AFB-F00E-759D-E609-B2637C633562}"/>
              </a:ext>
            </a:extLst>
          </p:cNvPr>
          <p:cNvGraphicFramePr>
            <a:graphicFrameLocks/>
          </p:cNvGraphicFramePr>
          <p:nvPr>
            <p:extLst>
              <p:ext uri="{D42A27DB-BD31-4B8C-83A1-F6EECF244321}">
                <p14:modId xmlns:p14="http://schemas.microsoft.com/office/powerpoint/2010/main" val="2996731411"/>
              </p:ext>
            </p:extLst>
          </p:nvPr>
        </p:nvGraphicFramePr>
        <p:xfrm>
          <a:off x="7235948" y="3703321"/>
          <a:ext cx="4572000" cy="3154679"/>
        </p:xfrm>
        <a:graphic>
          <a:graphicData uri="http://schemas.openxmlformats.org/drawingml/2006/chart">
            <c:chart xmlns:c="http://schemas.openxmlformats.org/drawingml/2006/chart" xmlns:r="http://schemas.openxmlformats.org/officeDocument/2006/relationships" r:id="rId6"/>
          </a:graphicData>
        </a:graphic>
      </p:graphicFrame>
      <p:sp>
        <p:nvSpPr>
          <p:cNvPr id="5" name="Rectangle 1">
            <a:extLst>
              <a:ext uri="{FF2B5EF4-FFF2-40B4-BE49-F238E27FC236}">
                <a16:creationId xmlns:a16="http://schemas.microsoft.com/office/drawing/2014/main" id="{B6E69825-350B-2124-2CA6-FD053C5EB38E}"/>
              </a:ext>
            </a:extLst>
          </p:cNvPr>
          <p:cNvSpPr>
            <a:spLocks noGrp="1" noChangeArrowheads="1"/>
          </p:cNvSpPr>
          <p:nvPr>
            <p:ph type="body" idx="1"/>
          </p:nvPr>
        </p:nvSpPr>
        <p:spPr bwMode="auto">
          <a:xfrm>
            <a:off x="384048" y="832577"/>
            <a:ext cx="6851898" cy="6152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Similar Average Costs:</a:t>
            </a:r>
            <a:r>
              <a:rPr lang="en-US" sz="1600" dirty="0">
                <a:latin typeface="Arial" panose="020B0604020202020204" pitchFamily="34" charset="0"/>
                <a:cs typeface="Arial" panose="020B0604020202020204" pitchFamily="34" charset="0"/>
              </a:rPr>
              <a:t> Average billing amounts for insurance providers range from ₹25,415 to ₹25,628, showing consistent billing practices.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Total Billing Differences:</a:t>
            </a:r>
            <a:r>
              <a:rPr lang="en-US" sz="1600" dirty="0">
                <a:latin typeface="Arial" panose="020B0604020202020204" pitchFamily="34" charset="0"/>
                <a:cs typeface="Arial" panose="020B0604020202020204" pitchFamily="34" charset="0"/>
              </a:rPr>
              <a:t> Cigna has the highest total billing, while UnitedHealthcare has the lowest. This indicates Cigna processes more claims and needs further review.</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Negotiation Advice:</a:t>
            </a:r>
            <a:r>
              <a:rPr lang="en-US" sz="1600" dirty="0">
                <a:latin typeface="Arial" panose="020B0604020202020204" pitchFamily="34" charset="0"/>
                <a:cs typeface="Arial" panose="020B0604020202020204" pitchFamily="34" charset="0"/>
              </a:rPr>
              <a:t> Hospitals can use these billing trends to negotiate better payment rates with insurers, especially with Cigna, which handles more claims.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High Costs for Common Conditions:</a:t>
            </a:r>
            <a:r>
              <a:rPr lang="en-US" sz="1600" dirty="0">
                <a:latin typeface="Arial" panose="020B0604020202020204" pitchFamily="34" charset="0"/>
                <a:cs typeface="Arial" panose="020B0604020202020204" pitchFamily="34" charset="0"/>
              </a:rPr>
              <a:t> Diabetes and Obesity lead to the highest billing amounts, making them both common and costly to treat.</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Focus on Prevention:</a:t>
            </a:r>
            <a:r>
              <a:rPr lang="en-US" sz="1600" dirty="0">
                <a:latin typeface="Arial" panose="020B0604020202020204" pitchFamily="34" charset="0"/>
                <a:cs typeface="Arial" panose="020B0604020202020204" pitchFamily="34" charset="0"/>
              </a:rPr>
              <a:t> Hypertension and Asthma also contribute significantly to costs, emphasizing the importance of preventive programs to reduce expenses.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Special Programs:</a:t>
            </a:r>
            <a:r>
              <a:rPr lang="en-US" sz="1600" dirty="0">
                <a:latin typeface="Arial" panose="020B0604020202020204" pitchFamily="34" charset="0"/>
                <a:cs typeface="Arial" panose="020B0604020202020204" pitchFamily="34" charset="0"/>
              </a:rPr>
              <a:t> Identifying conditions with high bills allows hospitals to create targeted programs for diabetes and obesity to enhance patient health and lower costs.</a:t>
            </a:r>
          </a:p>
        </p:txBody>
      </p:sp>
      <p:sp>
        <p:nvSpPr>
          <p:cNvPr id="10" name="TextBox 9">
            <a:extLst>
              <a:ext uri="{FF2B5EF4-FFF2-40B4-BE49-F238E27FC236}">
                <a16:creationId xmlns:a16="http://schemas.microsoft.com/office/drawing/2014/main" id="{9A890157-95EA-8CDF-DE32-6A2F8D1944F4}"/>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7" tooltip="https://creativecommons.org/licenses/by-sa/3.0/"/>
              </a:rPr>
              <a:t>CC BY-SA</a:t>
            </a:r>
            <a:endParaRPr lang="en-IN" sz="900"/>
          </a:p>
        </p:txBody>
      </p:sp>
    </p:spTree>
    <p:extLst>
      <p:ext uri="{BB962C8B-B14F-4D97-AF65-F5344CB8AC3E}">
        <p14:creationId xmlns:p14="http://schemas.microsoft.com/office/powerpoint/2010/main" val="1174067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C82F4C4-55E9-8A79-1461-6CD8E47AC213}"/>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760B6283-15BC-C117-3C86-4DE905D5CB50}"/>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1"/>
            <a:ext cx="11423903" cy="1053548"/>
          </a:xfrm>
        </p:spPr>
        <p:txBody>
          <a:bodyPr anchor="ctr"/>
          <a:lstStyle/>
          <a:p>
            <a:pPr algn="ctr"/>
            <a:r>
              <a:rPr lang="en-US" dirty="0"/>
              <a:t>PATIENT ANALYSIS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5</a:t>
            </a:fld>
            <a:endParaRPr lang="en-US" dirty="0"/>
          </a:p>
        </p:txBody>
      </p:sp>
      <p:graphicFrame>
        <p:nvGraphicFramePr>
          <p:cNvPr id="7" name="Chart 6">
            <a:extLst>
              <a:ext uri="{FF2B5EF4-FFF2-40B4-BE49-F238E27FC236}">
                <a16:creationId xmlns:a16="http://schemas.microsoft.com/office/drawing/2014/main" id="{BED8A5ED-0CB5-21F0-A387-941B0046E62A}"/>
              </a:ext>
            </a:extLst>
          </p:cNvPr>
          <p:cNvGraphicFramePr>
            <a:graphicFrameLocks/>
          </p:cNvGraphicFramePr>
          <p:nvPr>
            <p:extLst>
              <p:ext uri="{D42A27DB-BD31-4B8C-83A1-F6EECF244321}">
                <p14:modId xmlns:p14="http://schemas.microsoft.com/office/powerpoint/2010/main" val="1283261568"/>
              </p:ext>
            </p:extLst>
          </p:nvPr>
        </p:nvGraphicFramePr>
        <p:xfrm>
          <a:off x="7235951" y="4101683"/>
          <a:ext cx="4572000" cy="275631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Chart 8">
            <a:extLst>
              <a:ext uri="{FF2B5EF4-FFF2-40B4-BE49-F238E27FC236}">
                <a16:creationId xmlns:a16="http://schemas.microsoft.com/office/drawing/2014/main" id="{56EF38B9-8F3B-6CCD-C647-76DC65A34E81}"/>
              </a:ext>
            </a:extLst>
          </p:cNvPr>
          <p:cNvGraphicFramePr>
            <a:graphicFrameLocks/>
          </p:cNvGraphicFramePr>
          <p:nvPr>
            <p:extLst>
              <p:ext uri="{D42A27DB-BD31-4B8C-83A1-F6EECF244321}">
                <p14:modId xmlns:p14="http://schemas.microsoft.com/office/powerpoint/2010/main" val="952906477"/>
              </p:ext>
            </p:extLst>
          </p:nvPr>
        </p:nvGraphicFramePr>
        <p:xfrm>
          <a:off x="7235951" y="1053548"/>
          <a:ext cx="4572000" cy="3048133"/>
        </p:xfrm>
        <a:graphic>
          <a:graphicData uri="http://schemas.openxmlformats.org/drawingml/2006/chart">
            <c:chart xmlns:c="http://schemas.openxmlformats.org/drawingml/2006/chart" xmlns:r="http://schemas.openxmlformats.org/officeDocument/2006/relationships" r:id="rId7"/>
          </a:graphicData>
        </a:graphic>
      </p:graphicFrame>
      <p:sp>
        <p:nvSpPr>
          <p:cNvPr id="10" name="Rectangle 2">
            <a:extLst>
              <a:ext uri="{FF2B5EF4-FFF2-40B4-BE49-F238E27FC236}">
                <a16:creationId xmlns:a16="http://schemas.microsoft.com/office/drawing/2014/main" id="{DCA9E51B-000B-3BB0-9045-84CD7857D6CF}"/>
              </a:ext>
            </a:extLst>
          </p:cNvPr>
          <p:cNvSpPr>
            <a:spLocks noChangeArrowheads="1"/>
          </p:cNvSpPr>
          <p:nvPr/>
        </p:nvSpPr>
        <p:spPr bwMode="auto">
          <a:xfrm>
            <a:off x="347727" y="3934123"/>
            <a:ext cx="6888219"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Consistent Length of Stay:</a:t>
            </a:r>
            <a:r>
              <a:rPr lang="en-US" sz="1600" dirty="0">
                <a:latin typeface="Arial" panose="020B0604020202020204" pitchFamily="34" charset="0"/>
                <a:cs typeface="Arial" panose="020B0604020202020204" pitchFamily="34" charset="0"/>
              </a:rPr>
              <a:t> Patients have similar average stays across all admission types: Emergency patients average 15.58 days, Elective patients 15.51 days, and Urgent patients 15.40 days.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Room for Improvement:</a:t>
            </a:r>
            <a:r>
              <a:rPr lang="en-US" sz="1600" dirty="0">
                <a:latin typeface="Arial" panose="020B0604020202020204" pitchFamily="34" charset="0"/>
                <a:cs typeface="Arial" panose="020B0604020202020204" pitchFamily="34" charset="0"/>
              </a:rPr>
              <a:t> The long average stays across all types highlight opportunities to enhance discharge processes and improve patient management.</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Focus on Emergency Admissions:</a:t>
            </a:r>
            <a:r>
              <a:rPr lang="en-US" sz="1600" dirty="0">
                <a:latin typeface="Arial" panose="020B0604020202020204" pitchFamily="34" charset="0"/>
                <a:cs typeface="Arial" panose="020B0604020202020204" pitchFamily="34" charset="0"/>
              </a:rPr>
              <a:t> The higher average stay for Emergency patients signals a need for targeted strategies to reduce their hospital time, potentially improving patient throughput.</a:t>
            </a:r>
          </a:p>
        </p:txBody>
      </p:sp>
      <p:sp>
        <p:nvSpPr>
          <p:cNvPr id="14" name="Rectangle 3">
            <a:extLst>
              <a:ext uri="{FF2B5EF4-FFF2-40B4-BE49-F238E27FC236}">
                <a16:creationId xmlns:a16="http://schemas.microsoft.com/office/drawing/2014/main" id="{E77B90BE-92AF-DF86-92A1-619A54FAE8DB}"/>
              </a:ext>
            </a:extLst>
          </p:cNvPr>
          <p:cNvSpPr>
            <a:spLocks noChangeArrowheads="1"/>
          </p:cNvSpPr>
          <p:nvPr/>
        </p:nvSpPr>
        <p:spPr bwMode="auto">
          <a:xfrm>
            <a:off x="347722" y="1053548"/>
            <a:ext cx="6851898"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Abnormal Test Results in Adults:</a:t>
            </a:r>
            <a:r>
              <a:rPr kumimoji="0" lang="en-US" altLang="en-US" sz="1600" b="0" i="0" u="none" strike="noStrike" cap="none" normalizeH="0" baseline="0" dirty="0">
                <a:ln>
                  <a:noFill/>
                </a:ln>
                <a:solidFill>
                  <a:schemeClr val="tx1"/>
                </a:solidFill>
                <a:effectLst/>
                <a:latin typeface="Arial" panose="020B0604020202020204" pitchFamily="34" charset="0"/>
              </a:rPr>
              <a:t> Middle-aged and older adults have the highest rates of abnormal test results, indicating a need for targeted health interventions for these age groups.</a:t>
            </a:r>
          </a:p>
          <a:p>
            <a:pPr marR="0" lvl="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Youth Health Outcomes:</a:t>
            </a:r>
            <a:r>
              <a:rPr kumimoji="0" lang="en-US" altLang="en-US" sz="1600" b="0" i="0" u="none" strike="noStrike" cap="none" normalizeH="0" baseline="0" dirty="0">
                <a:ln>
                  <a:noFill/>
                </a:ln>
                <a:solidFill>
                  <a:schemeClr val="tx1"/>
                </a:solidFill>
                <a:effectLst/>
                <a:latin typeface="Arial" panose="020B0604020202020204" pitchFamily="34" charset="0"/>
              </a:rPr>
              <a:t> Adolescents exhibit significantly fewer abnormal test results, suggesting either better health or less frequent testing in this group.</a:t>
            </a:r>
          </a:p>
          <a:p>
            <a:pPr marR="0" lvl="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Health Monitoring Trends:</a:t>
            </a:r>
            <a:r>
              <a:rPr kumimoji="0" lang="en-US" altLang="en-US" sz="1600" b="0" i="0" u="none" strike="noStrike" cap="none" normalizeH="0" baseline="0" dirty="0">
                <a:ln>
                  <a:noFill/>
                </a:ln>
                <a:solidFill>
                  <a:schemeClr val="tx1"/>
                </a:solidFill>
                <a:effectLst/>
                <a:latin typeface="Arial" panose="020B0604020202020204" pitchFamily="34" charset="0"/>
              </a:rPr>
              <a:t> With a total of 18,437 abnormal test results, it’s crucial to monitor health across all ages, especially in adults, to enhance overall patient outcomes.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76091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4C89EA2-755D-4D5E-9385-E06694786CDD}"/>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12" name="TextBox 11">
            <a:extLst>
              <a:ext uri="{FF2B5EF4-FFF2-40B4-BE49-F238E27FC236}">
                <a16:creationId xmlns:a16="http://schemas.microsoft.com/office/drawing/2014/main" id="{A403B947-2FE9-BB80-79C8-E0174B8DB63C}"/>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8547"/>
            <a:ext cx="11423904" cy="873252"/>
          </a:xfrm>
        </p:spPr>
        <p:txBody>
          <a:bodyPr anchor="ctr"/>
          <a:lstStyle/>
          <a:p>
            <a:pPr algn="ctr"/>
            <a:r>
              <a:rPr lang="en-US" dirty="0"/>
              <a:t>ADMISSION ANALYSIS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6</a:t>
            </a:fld>
            <a:endParaRPr lang="en-US" dirty="0"/>
          </a:p>
        </p:txBody>
      </p:sp>
      <p:graphicFrame>
        <p:nvGraphicFramePr>
          <p:cNvPr id="2" name="Chart 1">
            <a:extLst>
              <a:ext uri="{FF2B5EF4-FFF2-40B4-BE49-F238E27FC236}">
                <a16:creationId xmlns:a16="http://schemas.microsoft.com/office/drawing/2014/main" id="{DAA3BC3F-DD57-A350-2531-1DCE60AA18EA}"/>
              </a:ext>
            </a:extLst>
          </p:cNvPr>
          <p:cNvGraphicFramePr>
            <a:graphicFrameLocks/>
          </p:cNvGraphicFramePr>
          <p:nvPr>
            <p:extLst>
              <p:ext uri="{D42A27DB-BD31-4B8C-83A1-F6EECF244321}">
                <p14:modId xmlns:p14="http://schemas.microsoft.com/office/powerpoint/2010/main" val="1975583775"/>
              </p:ext>
            </p:extLst>
          </p:nvPr>
        </p:nvGraphicFramePr>
        <p:xfrm>
          <a:off x="7235952" y="864705"/>
          <a:ext cx="4572000" cy="2743200"/>
        </p:xfrm>
        <a:graphic>
          <a:graphicData uri="http://schemas.openxmlformats.org/drawingml/2006/chart">
            <c:chart xmlns:c="http://schemas.openxmlformats.org/drawingml/2006/chart" xmlns:r="http://schemas.openxmlformats.org/officeDocument/2006/relationships" r:id="rId6"/>
          </a:graphicData>
        </a:graphic>
      </p:graphicFrame>
      <p:sp>
        <p:nvSpPr>
          <p:cNvPr id="4" name="Rectangle 1">
            <a:extLst>
              <a:ext uri="{FF2B5EF4-FFF2-40B4-BE49-F238E27FC236}">
                <a16:creationId xmlns:a16="http://schemas.microsoft.com/office/drawing/2014/main" id="{B5D2598C-8649-CCCB-A3D8-E0D2B693F8FC}"/>
              </a:ext>
            </a:extLst>
          </p:cNvPr>
          <p:cNvSpPr>
            <a:spLocks noGrp="1" noChangeArrowheads="1"/>
          </p:cNvSpPr>
          <p:nvPr>
            <p:ph type="body" idx="1"/>
          </p:nvPr>
        </p:nvSpPr>
        <p:spPr bwMode="auto">
          <a:xfrm>
            <a:off x="384048" y="903411"/>
            <a:ext cx="6851777" cy="3036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Increasing Admissions:</a:t>
            </a:r>
            <a:r>
              <a:rPr lang="en-US" sz="1600" dirty="0">
                <a:latin typeface="Arial" panose="020B0604020202020204" pitchFamily="34" charset="0"/>
                <a:cs typeface="Arial" panose="020B0604020202020204" pitchFamily="34" charset="0"/>
              </a:rPr>
              <a:t> Patient admissions have steadily increased from 2019 to 2023, peaking in 2024, highlighting the growing need for healthcare services.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Year-on-Year Growth:</a:t>
            </a:r>
            <a:r>
              <a:rPr lang="en-US" sz="1600" dirty="0">
                <a:latin typeface="Arial" panose="020B0604020202020204" pitchFamily="34" charset="0"/>
                <a:cs typeface="Arial" panose="020B0604020202020204" pitchFamily="34" charset="0"/>
              </a:rPr>
              <a:t> There was a significant jump in admissions from 2019 (7,300) to 2020 (11,172), indicating a rise in healthcare demands.</a:t>
            </a: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Recent Trends:</a:t>
            </a:r>
            <a:r>
              <a:rPr lang="en-US" sz="1600" dirty="0">
                <a:latin typeface="Arial" panose="020B0604020202020204" pitchFamily="34" charset="0"/>
                <a:cs typeface="Arial" panose="020B0604020202020204" pitchFamily="34" charset="0"/>
              </a:rPr>
              <a:t> The stable admissions over the past three years (2021-2023) show consistent healthcare demand, which hospitals should monitor to manage resources and capacity effectively.</a:t>
            </a:r>
          </a:p>
        </p:txBody>
      </p:sp>
      <p:graphicFrame>
        <p:nvGraphicFramePr>
          <p:cNvPr id="7" name="Chart 6">
            <a:extLst>
              <a:ext uri="{FF2B5EF4-FFF2-40B4-BE49-F238E27FC236}">
                <a16:creationId xmlns:a16="http://schemas.microsoft.com/office/drawing/2014/main" id="{1C190D43-5F25-4EF6-8683-FA46C5FD57FE}"/>
              </a:ext>
            </a:extLst>
          </p:cNvPr>
          <p:cNvGraphicFramePr>
            <a:graphicFrameLocks/>
          </p:cNvGraphicFramePr>
          <p:nvPr>
            <p:extLst>
              <p:ext uri="{D42A27DB-BD31-4B8C-83A1-F6EECF244321}">
                <p14:modId xmlns:p14="http://schemas.microsoft.com/office/powerpoint/2010/main" val="1796444833"/>
              </p:ext>
            </p:extLst>
          </p:nvPr>
        </p:nvGraphicFramePr>
        <p:xfrm>
          <a:off x="7235952" y="3607904"/>
          <a:ext cx="4571873" cy="3250095"/>
        </p:xfrm>
        <a:graphic>
          <a:graphicData uri="http://schemas.openxmlformats.org/drawingml/2006/chart">
            <c:chart xmlns:c="http://schemas.openxmlformats.org/drawingml/2006/chart" xmlns:r="http://schemas.openxmlformats.org/officeDocument/2006/relationships" r:id="rId7"/>
          </a:graphicData>
        </a:graphic>
      </p:graphicFrame>
      <p:sp>
        <p:nvSpPr>
          <p:cNvPr id="9" name="Rectangle 2">
            <a:extLst>
              <a:ext uri="{FF2B5EF4-FFF2-40B4-BE49-F238E27FC236}">
                <a16:creationId xmlns:a16="http://schemas.microsoft.com/office/drawing/2014/main" id="{F63C026F-5DDC-0177-96A1-AC875DE92E45}"/>
              </a:ext>
            </a:extLst>
          </p:cNvPr>
          <p:cNvSpPr>
            <a:spLocks noChangeArrowheads="1"/>
          </p:cNvSpPr>
          <p:nvPr/>
        </p:nvSpPr>
        <p:spPr bwMode="auto">
          <a:xfrm>
            <a:off x="384048" y="3998430"/>
            <a:ext cx="6878541"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Billing Distribution:</a:t>
            </a:r>
            <a:r>
              <a:rPr lang="en-US" sz="1600" dirty="0">
                <a:latin typeface="Arial" panose="020B0604020202020204" pitchFamily="34" charset="0"/>
                <a:cs typeface="Arial" panose="020B0604020202020204" pitchFamily="34" charset="0"/>
              </a:rPr>
              <a:t> Elective admissions generate the highest revenue (₹47.3 crores), showing a key income source from scheduled procedures.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Urgent vs. Emergency:</a:t>
            </a:r>
            <a:r>
              <a:rPr lang="en-US" sz="1600" dirty="0">
                <a:latin typeface="Arial" panose="020B0604020202020204" pitchFamily="34" charset="0"/>
                <a:cs typeface="Arial" panose="020B0604020202020204" pitchFamily="34" charset="0"/>
              </a:rPr>
              <a:t> Urgent admissions nearly match emergency cases in billing (₹46.9 crores vs. ₹46.2 crores), highlighting the financial significance of both care types.</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b="1" dirty="0">
                <a:latin typeface="Arial" panose="020B0604020202020204" pitchFamily="34" charset="0"/>
                <a:cs typeface="Arial" panose="020B0604020202020204" pitchFamily="34" charset="0"/>
              </a:rPr>
              <a:t>Revenue Focus:</a:t>
            </a:r>
            <a:r>
              <a:rPr lang="en-US" sz="1600" dirty="0">
                <a:latin typeface="Arial" panose="020B0604020202020204" pitchFamily="34" charset="0"/>
                <a:cs typeface="Arial" panose="020B0604020202020204" pitchFamily="34" charset="0"/>
              </a:rPr>
              <a:t> The similar billing amounts emphasize the need to enhance both elective and urgent care services to boost revenue and control costs effectively.</a:t>
            </a:r>
          </a:p>
        </p:txBody>
      </p:sp>
    </p:spTree>
    <p:extLst>
      <p:ext uri="{BB962C8B-B14F-4D97-AF65-F5344CB8AC3E}">
        <p14:creationId xmlns:p14="http://schemas.microsoft.com/office/powerpoint/2010/main" val="1462347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commendation Icon Vector Art, Icons ...">
            <a:extLst>
              <a:ext uri="{FF2B5EF4-FFF2-40B4-BE49-F238E27FC236}">
                <a16:creationId xmlns:a16="http://schemas.microsoft.com/office/drawing/2014/main" id="{CA87E5D1-925C-6FDE-4F3A-320FAC6DBA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0810" y="650812"/>
            <a:ext cx="4717141" cy="608791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0"/>
            <a:ext cx="11423903" cy="864704"/>
          </a:xfrm>
        </p:spPr>
        <p:txBody>
          <a:bodyPr anchor="ctr"/>
          <a:lstStyle/>
          <a:p>
            <a:pPr algn="ctr"/>
            <a:r>
              <a:rPr lang="en-US" dirty="0"/>
              <a:t>RECOMMENDATIONS</a:t>
            </a:r>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384048" y="864704"/>
            <a:ext cx="7438048" cy="5993296"/>
          </a:xfrm>
        </p:spPr>
        <p:txBody>
          <a:bodyPr anchor="t"/>
          <a:lstStyle/>
          <a:p>
            <a:pPr algn="just"/>
            <a:r>
              <a:rPr lang="en-US" sz="1600" b="1" dirty="0">
                <a:latin typeface="Arial" panose="020B0604020202020204" pitchFamily="34" charset="0"/>
                <a:cs typeface="Arial" panose="020B0604020202020204" pitchFamily="34" charset="0"/>
              </a:rPr>
              <a:t>Here are five concise recommendations based on the analysis of the dataset:</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
        <p:nvSpPr>
          <p:cNvPr id="5" name="TextBox 4">
            <a:extLst>
              <a:ext uri="{FF2B5EF4-FFF2-40B4-BE49-F238E27FC236}">
                <a16:creationId xmlns:a16="http://schemas.microsoft.com/office/drawing/2014/main" id="{81880C15-C769-6317-C575-9BF8E1C2F7C4}"/>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9" name="Rectangle 4">
            <a:extLst>
              <a:ext uri="{FF2B5EF4-FFF2-40B4-BE49-F238E27FC236}">
                <a16:creationId xmlns:a16="http://schemas.microsoft.com/office/drawing/2014/main" id="{1E8C37C3-9B5C-7B1C-47E4-52DFDB1A05A9}"/>
              </a:ext>
            </a:extLst>
          </p:cNvPr>
          <p:cNvSpPr>
            <a:spLocks noChangeArrowheads="1"/>
          </p:cNvSpPr>
          <p:nvPr/>
        </p:nvSpPr>
        <p:spPr bwMode="auto">
          <a:xfrm>
            <a:off x="384047" y="1784115"/>
            <a:ext cx="6706762" cy="477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Boost Preventive Care</a:t>
            </a:r>
            <a:r>
              <a:rPr kumimoji="0" lang="en-US" altLang="en-US" sz="1600" b="0" i="0" u="none" strike="noStrike" cap="none" normalizeH="0" baseline="0" dirty="0">
                <a:ln>
                  <a:noFill/>
                </a:ln>
                <a:solidFill>
                  <a:schemeClr val="tx1"/>
                </a:solidFill>
                <a:effectLst/>
                <a:latin typeface="Arial" panose="020B0604020202020204" pitchFamily="34" charset="0"/>
              </a:rPr>
              <a:t>: Create comprehensive programs focused on diabetes and obesity to lower long-term treatment costs and significantly enhance overall patient health outcomes and well-being.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Streamline Discharge Procedures</a:t>
            </a:r>
            <a:r>
              <a:rPr kumimoji="0" lang="en-US" altLang="en-US" sz="1600" b="0" i="0" u="none" strike="noStrike" cap="none" normalizeH="0" baseline="0" dirty="0">
                <a:ln>
                  <a:noFill/>
                </a:ln>
                <a:solidFill>
                  <a:schemeClr val="tx1"/>
                </a:solidFill>
                <a:effectLst/>
                <a:latin typeface="Arial" panose="020B0604020202020204" pitchFamily="34" charset="0"/>
              </a:rPr>
              <a:t>: Simplify and improve discharge processes to reduce the average length of stay, enhance patient flow, and ensure a smoother transition to home care.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Negotiate Insurance Rates</a:t>
            </a:r>
            <a:r>
              <a:rPr kumimoji="0" lang="en-US" altLang="en-US" sz="1600" b="0" i="0" u="none" strike="noStrike" cap="none" normalizeH="0" baseline="0" dirty="0">
                <a:ln>
                  <a:noFill/>
                </a:ln>
                <a:solidFill>
                  <a:schemeClr val="tx1"/>
                </a:solidFill>
                <a:effectLst/>
                <a:latin typeface="Arial" panose="020B0604020202020204" pitchFamily="34" charset="0"/>
              </a:rPr>
              <a:t>: Analyze detailed billing patterns to secure better payment rates with insurers, especially for frequent claims, which will lead to improved revenue management.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Evaluate Medication Effects</a:t>
            </a:r>
            <a:r>
              <a:rPr kumimoji="0" lang="en-US" altLang="en-US" sz="1600" b="0" i="0" u="none" strike="noStrike" cap="none" normalizeH="0" baseline="0" dirty="0">
                <a:ln>
                  <a:noFill/>
                </a:ln>
                <a:solidFill>
                  <a:schemeClr val="tx1"/>
                </a:solidFill>
                <a:effectLst/>
                <a:latin typeface="Arial" panose="020B0604020202020204" pitchFamily="34" charset="0"/>
              </a:rPr>
              <a:t>: Assess how various medications impact patient outcomes to identify effective treatments that shorten hospital stays, enhance recovery times, and improve overall patient satisfaction.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Leverage Data Insights</a:t>
            </a:r>
            <a:r>
              <a:rPr kumimoji="0" lang="en-US" altLang="en-US" sz="1600" b="0" i="0" u="none" strike="noStrike" cap="none" normalizeH="0" baseline="0" dirty="0">
                <a:ln>
                  <a:noFill/>
                </a:ln>
                <a:solidFill>
                  <a:schemeClr val="tx1"/>
                </a:solidFill>
                <a:effectLst/>
                <a:latin typeface="Arial" panose="020B0604020202020204" pitchFamily="34" charset="0"/>
              </a:rPr>
              <a:t>: Regularly analyze patient data to guide effective resource distribution, enhance efficiency in hospital operations, and ultimately improve patient care and service delivery.</a:t>
            </a:r>
          </a:p>
        </p:txBody>
      </p:sp>
      <p:pic>
        <p:nvPicPr>
          <p:cNvPr id="4" name="Picture 3">
            <a:extLst>
              <a:ext uri="{FF2B5EF4-FFF2-40B4-BE49-F238E27FC236}">
                <a16:creationId xmlns:a16="http://schemas.microsoft.com/office/drawing/2014/main" id="{F36ED139-C878-30F9-8295-991C9C138737}"/>
              </a:ext>
            </a:extLst>
          </p:cNvPr>
          <p:cNvPicPr>
            <a:picLocks noChangeAspect="1"/>
          </p:cNvPicPr>
          <p:nvPr/>
        </p:nvPicPr>
        <p:blipFill>
          <a:blip r:embed="rId6">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21525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311E6C-984F-3AF0-812C-9BD931268860}"/>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23CDBE4F-D160-451D-6D28-EC1F62B69D55}"/>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0"/>
            <a:ext cx="11423904" cy="1302026"/>
          </a:xfrm>
        </p:spPr>
        <p:txBody>
          <a:bodyPr anchor="ctr"/>
          <a:lstStyle/>
          <a:p>
            <a:pPr algn="ctr"/>
            <a:r>
              <a:rPr lang="en-US" dirty="0"/>
              <a:t>CONCLUSION</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
        <p:nvSpPr>
          <p:cNvPr id="2" name="Text Placeholder 1">
            <a:extLst>
              <a:ext uri="{FF2B5EF4-FFF2-40B4-BE49-F238E27FC236}">
                <a16:creationId xmlns:a16="http://schemas.microsoft.com/office/drawing/2014/main" id="{427FFD97-21D9-3035-0DF5-DBC1F1602D39}"/>
              </a:ext>
            </a:extLst>
          </p:cNvPr>
          <p:cNvSpPr>
            <a:spLocks noGrp="1" noChangeArrowheads="1"/>
          </p:cNvSpPr>
          <p:nvPr>
            <p:ph type="body" idx="1"/>
          </p:nvPr>
        </p:nvSpPr>
        <p:spPr bwMode="auto">
          <a:xfrm>
            <a:off x="384047" y="1187688"/>
            <a:ext cx="11423903" cy="4367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buFont typeface="+mj-lt"/>
              <a:buAutoNum type="arabicPeriod"/>
            </a:pPr>
            <a:r>
              <a:rPr lang="en-US" sz="1600" b="1" dirty="0">
                <a:latin typeface="Arial" panose="020B0604020202020204" pitchFamily="34" charset="0"/>
                <a:cs typeface="Arial" panose="020B0604020202020204" pitchFamily="34" charset="0"/>
              </a:rPr>
              <a:t>Analysis Overview : </a:t>
            </a:r>
            <a:r>
              <a:rPr lang="en-US" sz="1600" dirty="0">
                <a:latin typeface="Arial" panose="020B0604020202020204" pitchFamily="34" charset="0"/>
                <a:cs typeface="Arial" panose="020B0604020202020204" pitchFamily="34" charset="0"/>
              </a:rPr>
              <a:t>The analysis of the healthcare dataset reveals important insights into patient demographics, treatment costs, and various hospital performance metrics. This understanding helps identify trends and key areas for improvement in patient care and hospital operations overall.</a:t>
            </a:r>
          </a:p>
          <a:p>
            <a:pPr marL="342900" indent="-342900">
              <a:buFont typeface="+mj-lt"/>
              <a:buAutoNum type="arabicPeriod"/>
            </a:pPr>
            <a:r>
              <a:rPr lang="en-US" sz="1600" b="1" dirty="0">
                <a:latin typeface="Arial" panose="020B0604020202020204" pitchFamily="34" charset="0"/>
                <a:cs typeface="Arial" panose="020B0604020202020204" pitchFamily="34" charset="0"/>
              </a:rPr>
              <a:t>Elective Procedures : </a:t>
            </a:r>
            <a:r>
              <a:rPr lang="en-US" sz="1600" dirty="0">
                <a:latin typeface="Arial" panose="020B0604020202020204" pitchFamily="34" charset="0"/>
                <a:cs typeface="Arial" panose="020B0604020202020204" pitchFamily="34" charset="0"/>
              </a:rPr>
              <a:t>Elective procedures show the highest billing amounts, indicating a significant need for improved resource allocation and efficiency within the hospital. This situation highlights the importance of strategically managing these elective procedures to optimize costs while ensuring high-quality care for patients in need.</a:t>
            </a:r>
          </a:p>
          <a:p>
            <a:pPr marL="342900" indent="-342900">
              <a:buFont typeface="+mj-lt"/>
              <a:buAutoNum type="arabicPeriod"/>
            </a:pPr>
            <a:r>
              <a:rPr lang="en-US" sz="1600" b="1" dirty="0">
                <a:latin typeface="Arial" panose="020B0604020202020204" pitchFamily="34" charset="0"/>
                <a:cs typeface="Arial" panose="020B0604020202020204" pitchFamily="34" charset="0"/>
              </a:rPr>
              <a:t>Average Lengths of Stay : </a:t>
            </a:r>
            <a:r>
              <a:rPr lang="en-US" sz="1600" dirty="0">
                <a:latin typeface="Arial" panose="020B0604020202020204" pitchFamily="34" charset="0"/>
                <a:cs typeface="Arial" panose="020B0604020202020204" pitchFamily="34" charset="0"/>
              </a:rPr>
              <a:t>Average lengths of stay suggest that operational enhancements are necessary for managing conditions like diabetes and obesity, which significantly impact overall treatment costs. Addressing these pressing issues can lead to better resource management, shorter hospital stays, and improved patient health outcomes in the long run.</a:t>
            </a:r>
          </a:p>
          <a:p>
            <a:pPr marL="342900" indent="-342900">
              <a:buFont typeface="+mj-lt"/>
              <a:buAutoNum type="arabicPeriod"/>
            </a:pPr>
            <a:r>
              <a:rPr lang="en-US" sz="1600" b="1" dirty="0">
                <a:latin typeface="Arial" panose="020B0604020202020204" pitchFamily="34" charset="0"/>
                <a:cs typeface="Arial" panose="020B0604020202020204" pitchFamily="34" charset="0"/>
              </a:rPr>
              <a:t>Billing Practices : </a:t>
            </a:r>
            <a:r>
              <a:rPr lang="en-US" sz="1600" dirty="0">
                <a:latin typeface="Arial" panose="020B0604020202020204" pitchFamily="34" charset="0"/>
                <a:cs typeface="Arial" panose="020B0604020202020204" pitchFamily="34" charset="0"/>
              </a:rPr>
              <a:t>Similar billing practices across different insurance providers offer hospitals opportunities for better payment negotiations and streamlined financial processes. By carefully analyzing these similarities, hospitals can negotiate more favorable terms, enhancing their overall financial stability and enabling better patient care funding as a result.</a:t>
            </a:r>
          </a:p>
        </p:txBody>
      </p:sp>
    </p:spTree>
    <p:extLst>
      <p:ext uri="{BB962C8B-B14F-4D97-AF65-F5344CB8AC3E}">
        <p14:creationId xmlns:p14="http://schemas.microsoft.com/office/powerpoint/2010/main" val="102192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311E6C-984F-3AF0-812C-9BD931268860}"/>
              </a:ext>
            </a:extLst>
          </p:cNvPr>
          <p:cNvPicPr>
            <a:picLocks noChangeAspect="1"/>
          </p:cNvPicPr>
          <p:nvPr/>
        </p:nvPicPr>
        <p:blipFill>
          <a:blip r:embed="rId3">
            <a:alphaModFix amt="20000"/>
            <a:extLs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23CDBE4F-D160-451D-6D28-EC1F62B69D55}"/>
              </a:ext>
            </a:extLst>
          </p:cNvPr>
          <p:cNvSpPr txBox="1"/>
          <p:nvPr/>
        </p:nvSpPr>
        <p:spPr>
          <a:xfrm>
            <a:off x="0" y="6858000"/>
            <a:ext cx="12192000" cy="230832"/>
          </a:xfrm>
          <a:prstGeom prst="rect">
            <a:avLst/>
          </a:prstGeom>
          <a:noFill/>
        </p:spPr>
        <p:txBody>
          <a:bodyPr wrap="square" rtlCol="0">
            <a:spAutoFit/>
          </a:bodyPr>
          <a:lstStyle/>
          <a:p>
            <a:r>
              <a:rPr lang="en-IN" sz="900">
                <a:hlinkClick r:id="rId4" tooltip="https://commons.wikimedia.org/wiki/File:Japanese_Red_Cross_Nagoya_Daini_hospital.JPG"/>
              </a:rPr>
              <a:t>This Photo</a:t>
            </a:r>
            <a:r>
              <a:rPr lang="en-IN" sz="900"/>
              <a:t> by Unknown Author is licensed under </a:t>
            </a:r>
            <a:r>
              <a:rPr lang="en-IN" sz="900">
                <a:hlinkClick r:id="rId5" tooltip="https://creativecommons.org/licenses/by-sa/3.0/"/>
              </a:rPr>
              <a:t>CC BY-SA</a:t>
            </a:r>
            <a:endParaRPr lang="en-IN" sz="900"/>
          </a:p>
        </p:txBody>
      </p:sp>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384048" y="0"/>
            <a:ext cx="11423904" cy="6858000"/>
          </a:xfrm>
        </p:spPr>
        <p:txBody>
          <a:bodyPr anchor="ctr"/>
          <a:lstStyle/>
          <a:p>
            <a:pPr algn="ctr"/>
            <a:r>
              <a:rPr lang="en-US" dirty="0"/>
              <a:t>THANK YOU</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0" y="0"/>
            <a:ext cx="384048" cy="6857998"/>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3385664137"/>
      </p:ext>
    </p:extLst>
  </p:cSld>
  <p:clrMapOvr>
    <a:masterClrMapping/>
  </p:clrMapOvr>
</p:sld>
</file>

<file path=ppt/theme/theme1.xml><?xml version="1.0" encoding="utf-8"?>
<a:theme xmlns:a="http://schemas.openxmlformats.org/drawingml/2006/main" name="Custom">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051434_win32_KB_V3.potx" id="{43D84336-549C-4EAD-AE8D-BE1D65DE3314}" vid="{2C1BB0A5-2565-4EB8-A5F5-FF12201C54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A0E3FE2-6B9B-4C9A-84D9-AD118750DE60}">
  <ds:schemaRefs>
    <ds:schemaRef ds:uri="http://schemas.microsoft.com/sharepoint/v3/contenttype/forms"/>
  </ds:schemaRefs>
</ds:datastoreItem>
</file>

<file path=customXml/itemProps2.xml><?xml version="1.0" encoding="utf-8"?>
<ds:datastoreItem xmlns:ds="http://schemas.openxmlformats.org/officeDocument/2006/customXml" ds:itemID="{4CD1C4F3-182B-4FFD-86F3-85933C0520B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F6D4D42E-C7BD-4080-9A83-56BA58F91A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394</TotalTime>
  <Words>1391</Words>
  <Application>Microsoft Office PowerPoint</Application>
  <PresentationFormat>Widescreen</PresentationFormat>
  <Paragraphs>96</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Black</vt:lpstr>
      <vt:lpstr>Avenir Next LT Pro</vt:lpstr>
      <vt:lpstr>Avenir Next LT Pro Light</vt:lpstr>
      <vt:lpstr>Calibri</vt:lpstr>
      <vt:lpstr>Custom</vt:lpstr>
      <vt:lpstr>MANIPAL HOSPITAL CASE  STUDY</vt:lpstr>
      <vt:lpstr>EXECUTIVE SUMMARY</vt:lpstr>
      <vt:lpstr>DATA OVERVIEW</vt:lpstr>
      <vt:lpstr>COST ANALYSIS</vt:lpstr>
      <vt:lpstr>PATIENT ANALYSIS</vt:lpstr>
      <vt:lpstr>ADMISSION ANALYSIS</vt:lpstr>
      <vt:lpstr>RECOMMENDATIONS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imyush shukla</dc:creator>
  <cp:lastModifiedBy>imyush shukla</cp:lastModifiedBy>
  <cp:revision>6</cp:revision>
  <dcterms:created xsi:type="dcterms:W3CDTF">2024-10-01T08:37:27Z</dcterms:created>
  <dcterms:modified xsi:type="dcterms:W3CDTF">2024-10-01T15:11:48Z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